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8" r:id="rId2"/>
    <p:sldId id="260" r:id="rId3"/>
    <p:sldId id="261" r:id="rId4"/>
    <p:sldId id="263" r:id="rId5"/>
    <p:sldId id="283" r:id="rId6"/>
    <p:sldId id="264" r:id="rId7"/>
    <p:sldId id="265" r:id="rId8"/>
    <p:sldId id="279" r:id="rId9"/>
    <p:sldId id="280" r:id="rId10"/>
    <p:sldId id="281" r:id="rId11"/>
    <p:sldId id="282" r:id="rId12"/>
    <p:sldId id="266" r:id="rId13"/>
    <p:sldId id="267" r:id="rId14"/>
    <p:sldId id="270" r:id="rId15"/>
    <p:sldId id="269" r:id="rId16"/>
    <p:sldId id="271" r:id="rId17"/>
    <p:sldId id="285" r:id="rId18"/>
    <p:sldId id="272" r:id="rId19"/>
    <p:sldId id="273" r:id="rId20"/>
    <p:sldId id="274" r:id="rId21"/>
    <p:sldId id="276" r:id="rId22"/>
    <p:sldId id="277" r:id="rId23"/>
    <p:sldId id="278" r:id="rId24"/>
    <p:sldId id="284" r:id="rId25"/>
    <p:sldId id="286" r:id="rId26"/>
    <p:sldId id="312" r:id="rId27"/>
    <p:sldId id="287" r:id="rId28"/>
    <p:sldId id="288" r:id="rId29"/>
    <p:sldId id="290" r:id="rId30"/>
    <p:sldId id="291" r:id="rId31"/>
    <p:sldId id="293" r:id="rId32"/>
    <p:sldId id="292" r:id="rId33"/>
    <p:sldId id="295" r:id="rId34"/>
    <p:sldId id="296" r:id="rId35"/>
    <p:sldId id="297" r:id="rId36"/>
    <p:sldId id="294" r:id="rId37"/>
    <p:sldId id="298" r:id="rId38"/>
    <p:sldId id="299" r:id="rId39"/>
    <p:sldId id="314" r:id="rId40"/>
    <p:sldId id="315" r:id="rId41"/>
    <p:sldId id="300" r:id="rId42"/>
    <p:sldId id="301" r:id="rId43"/>
    <p:sldId id="302" r:id="rId44"/>
    <p:sldId id="303" r:id="rId45"/>
    <p:sldId id="304" r:id="rId46"/>
    <p:sldId id="305" r:id="rId47"/>
    <p:sldId id="306" r:id="rId48"/>
    <p:sldId id="307" r:id="rId49"/>
    <p:sldId id="308" r:id="rId50"/>
    <p:sldId id="309" r:id="rId51"/>
    <p:sldId id="313" r:id="rId52"/>
    <p:sldId id="316" r:id="rId53"/>
  </p:sldIdLst>
  <p:sldSz cx="9144000" cy="6858000" type="screen4x3"/>
  <p:notesSz cx="6858000" cy="9144000"/>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030A0"/>
    <a:srgbClr val="1029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777" autoAdjust="0"/>
  </p:normalViewPr>
  <p:slideViewPr>
    <p:cSldViewPr>
      <p:cViewPr varScale="1">
        <p:scale>
          <a:sx n="57" d="100"/>
          <a:sy n="57" d="100"/>
        </p:scale>
        <p:origin x="-162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l-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E0026-DAE1-4AE6-9646-28BE227DD80D}" type="datetimeFigureOut">
              <a:rPr lang="fil-PH" smtClean="0"/>
              <a:pPr/>
              <a:t>11/16/2017</a:t>
            </a:fld>
            <a:endParaRPr lang="fil-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l-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l-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55FC4-FCF0-4C2C-BAAB-81DE7D492E79}" type="slidenum">
              <a:rPr lang="fil-PH" smtClean="0"/>
              <a:pPr/>
              <a:t>‹#›</a:t>
            </a:fld>
            <a:endParaRPr lang="fil-PH"/>
          </a:p>
        </p:txBody>
      </p:sp>
    </p:spTree>
    <p:extLst>
      <p:ext uri="{BB962C8B-B14F-4D97-AF65-F5344CB8AC3E}">
        <p14:creationId xmlns:p14="http://schemas.microsoft.com/office/powerpoint/2010/main" xmlns="" val="261001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a:t>
            </a:fld>
            <a:endParaRPr lang="fil-PH"/>
          </a:p>
        </p:txBody>
      </p:sp>
    </p:spTree>
    <p:extLst>
      <p:ext uri="{BB962C8B-B14F-4D97-AF65-F5344CB8AC3E}">
        <p14:creationId xmlns:p14="http://schemas.microsoft.com/office/powerpoint/2010/main" xmlns="" val="1293156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14</a:t>
            </a:fld>
            <a:endParaRPr lang="fil-PH"/>
          </a:p>
        </p:txBody>
      </p:sp>
    </p:spTree>
    <p:extLst>
      <p:ext uri="{BB962C8B-B14F-4D97-AF65-F5344CB8AC3E}">
        <p14:creationId xmlns:p14="http://schemas.microsoft.com/office/powerpoint/2010/main" xmlns="" val="2819543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15</a:t>
            </a:fld>
            <a:endParaRPr lang="fil-PH"/>
          </a:p>
        </p:txBody>
      </p:sp>
    </p:spTree>
    <p:extLst>
      <p:ext uri="{BB962C8B-B14F-4D97-AF65-F5344CB8AC3E}">
        <p14:creationId xmlns:p14="http://schemas.microsoft.com/office/powerpoint/2010/main" xmlns="" val="1208906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Schools with no MOOE allocation due to failure to liquidate MOOE in the previous year shall be given 0 points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Newly-established schools with no MOOE allocation shall use the liquidation data of LGU funds as certified by the LGU</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School annexes and extensions with school ID but whose MOOE still attached to the mother school shall use the MOOE liquidation of the mother school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IUs shall use the budget utilization rate and timeliness of submission of BFARs in accordance with the required deadlines by the DBM.</a:t>
            </a:r>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16</a:t>
            </a:fld>
            <a:endParaRPr lang="fil-PH"/>
          </a:p>
        </p:txBody>
      </p:sp>
    </p:spTree>
    <p:extLst>
      <p:ext uri="{BB962C8B-B14F-4D97-AF65-F5344CB8AC3E}">
        <p14:creationId xmlns:p14="http://schemas.microsoft.com/office/powerpoint/2010/main" xmlns="" val="815019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18</a:t>
            </a:fld>
            <a:endParaRPr lang="fil-PH"/>
          </a:p>
        </p:txBody>
      </p:sp>
    </p:spTree>
    <p:extLst>
      <p:ext uri="{BB962C8B-B14F-4D97-AF65-F5344CB8AC3E}">
        <p14:creationId xmlns:p14="http://schemas.microsoft.com/office/powerpoint/2010/main" xmlns="" val="275743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19</a:t>
            </a:fld>
            <a:endParaRPr lang="fil-PH"/>
          </a:p>
        </p:txBody>
      </p:sp>
    </p:spTree>
    <p:extLst>
      <p:ext uri="{BB962C8B-B14F-4D97-AF65-F5344CB8AC3E}">
        <p14:creationId xmlns:p14="http://schemas.microsoft.com/office/powerpoint/2010/main" xmlns="" val="3641351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20</a:t>
            </a:fld>
            <a:endParaRPr lang="fil-PH"/>
          </a:p>
        </p:txBody>
      </p:sp>
    </p:spTree>
    <p:extLst>
      <p:ext uri="{BB962C8B-B14F-4D97-AF65-F5344CB8AC3E}">
        <p14:creationId xmlns:p14="http://schemas.microsoft.com/office/powerpoint/2010/main" xmlns="" val="765113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21</a:t>
            </a:fld>
            <a:endParaRPr lang="fil-PH"/>
          </a:p>
        </p:txBody>
      </p:sp>
    </p:spTree>
    <p:extLst>
      <p:ext uri="{BB962C8B-B14F-4D97-AF65-F5344CB8AC3E}">
        <p14:creationId xmlns:p14="http://schemas.microsoft.com/office/powerpoint/2010/main" xmlns="" val="2024942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22</a:t>
            </a:fld>
            <a:endParaRPr lang="fil-PH"/>
          </a:p>
        </p:txBody>
      </p:sp>
    </p:spTree>
    <p:extLst>
      <p:ext uri="{BB962C8B-B14F-4D97-AF65-F5344CB8AC3E}">
        <p14:creationId xmlns:p14="http://schemas.microsoft.com/office/powerpoint/2010/main" xmlns="" val="183620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23</a:t>
            </a:fld>
            <a:endParaRPr lang="fil-PH"/>
          </a:p>
        </p:txBody>
      </p:sp>
    </p:spTree>
    <p:extLst>
      <p:ext uri="{BB962C8B-B14F-4D97-AF65-F5344CB8AC3E}">
        <p14:creationId xmlns:p14="http://schemas.microsoft.com/office/powerpoint/2010/main" xmlns="" val="2195760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26</a:t>
            </a:fld>
            <a:endParaRPr lang="fil-PH"/>
          </a:p>
        </p:txBody>
      </p:sp>
    </p:spTree>
    <p:extLst>
      <p:ext uri="{BB962C8B-B14F-4D97-AF65-F5344CB8AC3E}">
        <p14:creationId xmlns:p14="http://schemas.microsoft.com/office/powerpoint/2010/main" xmlns="" val="1748180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1455FC4-FCF0-4C2C-BAAB-81DE7D492E79}" type="slidenum">
              <a:rPr lang="fil-PH" smtClean="0"/>
              <a:pPr/>
              <a:t>2</a:t>
            </a:fld>
            <a:endParaRPr lang="fil-PH"/>
          </a:p>
        </p:txBody>
      </p:sp>
    </p:spTree>
    <p:extLst>
      <p:ext uri="{BB962C8B-B14F-4D97-AF65-F5344CB8AC3E}">
        <p14:creationId xmlns:p14="http://schemas.microsoft.com/office/powerpoint/2010/main" xmlns="" val="376984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a:t>
            </a:r>
          </a:p>
          <a:p>
            <a:pPr marL="228600" indent="-228600">
              <a:spcAft>
                <a:spcPts val="1200"/>
              </a:spcAft>
              <a:buAutoNum type="arabicPeriod"/>
            </a:pPr>
            <a:r>
              <a:rPr lang="en-US" dirty="0" smtClean="0"/>
              <a:t>Rationalize the incentive system in government which was previously characterized by across-the-board bonuses that are given uniformly to civil servants.</a:t>
            </a:r>
          </a:p>
          <a:p>
            <a:pPr marL="228600" indent="-228600">
              <a:spcAft>
                <a:spcPts val="1200"/>
              </a:spcAft>
              <a:buAutoNum type="arabicPeriod"/>
            </a:pPr>
            <a:r>
              <a:rPr lang="en-US" dirty="0" smtClean="0"/>
              <a:t>Strengthen the performance monitoring and appraisal systems based on existing systems like the Organizational Performance Indicator Framework (OPIF) which is being used by the DBM to measure performance, the Strategic Performance Management System (SPMS) of the CSC which links individual performance to organizational performance, and the Results-Based Performance Monitoring System (RBPMS).</a:t>
            </a:r>
          </a:p>
          <a:p>
            <a:pPr marL="228600" indent="-228600">
              <a:spcAft>
                <a:spcPts val="1200"/>
              </a:spcAft>
              <a:buAutoNum type="arabicPeriod"/>
            </a:pPr>
            <a:r>
              <a:rPr lang="en-US" dirty="0" smtClean="0"/>
              <a:t>Improve service delivery by linking personnel incentives to the bureau or delivery unit’s performance and recognizing and rewarding exemplary performance in the public sector.</a:t>
            </a:r>
          </a:p>
          <a:p>
            <a:pPr marL="228600" indent="-228600">
              <a:spcAft>
                <a:spcPts val="1200"/>
              </a:spcAft>
              <a:buAutoNum type="arabicPeriod"/>
            </a:pPr>
            <a:r>
              <a:rPr lang="en-US" dirty="0" smtClean="0"/>
              <a:t>Motivate higher performance and greater accountability in the public sector, and ensure the accomplishment of commitments and targets under the 5 Key Result Areas (KRAs) laid down in EO 43 (s. 2011) and the PDP 2011-2016.</a:t>
            </a:r>
          </a:p>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3</a:t>
            </a:fld>
            <a:endParaRPr lang="fil-PH"/>
          </a:p>
        </p:txBody>
      </p:sp>
    </p:spTree>
    <p:extLst>
      <p:ext uri="{BB962C8B-B14F-4D97-AF65-F5344CB8AC3E}">
        <p14:creationId xmlns:p14="http://schemas.microsoft.com/office/powerpoint/2010/main" xmlns="" val="173482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4</a:t>
            </a:fld>
            <a:endParaRPr lang="fil-PH"/>
          </a:p>
        </p:txBody>
      </p:sp>
    </p:spTree>
    <p:extLst>
      <p:ext uri="{BB962C8B-B14F-4D97-AF65-F5344CB8AC3E}">
        <p14:creationId xmlns:p14="http://schemas.microsoft.com/office/powerpoint/2010/main" xmlns="" val="294544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5</a:t>
            </a:fld>
            <a:endParaRPr lang="fil-PH"/>
          </a:p>
        </p:txBody>
      </p:sp>
    </p:spTree>
    <p:extLst>
      <p:ext uri="{BB962C8B-B14F-4D97-AF65-F5344CB8AC3E}">
        <p14:creationId xmlns:p14="http://schemas.microsoft.com/office/powerpoint/2010/main" xmlns="" val="92828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6</a:t>
            </a:fld>
            <a:endParaRPr lang="fil-PH"/>
          </a:p>
        </p:txBody>
      </p:sp>
    </p:spTree>
    <p:extLst>
      <p:ext uri="{BB962C8B-B14F-4D97-AF65-F5344CB8AC3E}">
        <p14:creationId xmlns:p14="http://schemas.microsoft.com/office/powerpoint/2010/main" xmlns="" val="246195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8</a:t>
            </a:fld>
            <a:endParaRPr lang="fil-PH"/>
          </a:p>
        </p:txBody>
      </p:sp>
    </p:spTree>
    <p:extLst>
      <p:ext uri="{BB962C8B-B14F-4D97-AF65-F5344CB8AC3E}">
        <p14:creationId xmlns:p14="http://schemas.microsoft.com/office/powerpoint/2010/main" xmlns="" val="96249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9</a:t>
            </a:fld>
            <a:endParaRPr lang="fil-PH"/>
          </a:p>
        </p:txBody>
      </p:sp>
    </p:spTree>
    <p:extLst>
      <p:ext uri="{BB962C8B-B14F-4D97-AF65-F5344CB8AC3E}">
        <p14:creationId xmlns:p14="http://schemas.microsoft.com/office/powerpoint/2010/main" xmlns="" val="388065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13</a:t>
            </a:fld>
            <a:endParaRPr lang="fil-PH"/>
          </a:p>
        </p:txBody>
      </p:sp>
    </p:spTree>
    <p:extLst>
      <p:ext uri="{BB962C8B-B14F-4D97-AF65-F5344CB8AC3E}">
        <p14:creationId xmlns:p14="http://schemas.microsoft.com/office/powerpoint/2010/main" xmlns="" val="897365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733800"/>
            <a:ext cx="7772400" cy="914400"/>
          </a:xfrm>
        </p:spPr>
        <p:txBody>
          <a:bodyPr/>
          <a:lstStyle>
            <a:lvl1pPr>
              <a:defRPr>
                <a:solidFill>
                  <a:schemeClr val="bg1"/>
                </a:solidFill>
              </a:defRPr>
            </a:lvl1pPr>
          </a:lstStyle>
          <a:p>
            <a:r>
              <a:rPr lang="en-US" dirty="0" smtClean="0"/>
              <a:t>Presentation Title</a:t>
            </a:r>
            <a:endParaRPr lang="fil-PH" dirty="0"/>
          </a:p>
        </p:txBody>
      </p:sp>
      <p:sp>
        <p:nvSpPr>
          <p:cNvPr id="3" name="Subtitle 2"/>
          <p:cNvSpPr>
            <a:spLocks noGrp="1"/>
          </p:cNvSpPr>
          <p:nvPr>
            <p:ph type="subTitle" idx="1" hasCustomPrompt="1"/>
          </p:nvPr>
        </p:nvSpPr>
        <p:spPr>
          <a:xfrm>
            <a:off x="1371600" y="4648200"/>
            <a:ext cx="6400800" cy="9144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(optional)</a:t>
            </a:r>
            <a:endParaRPr lang="fil-PH" dirty="0"/>
          </a:p>
        </p:txBody>
      </p:sp>
      <p:pic>
        <p:nvPicPr>
          <p:cNvPr id="7" name="Picture 2" descr="E:\Abigail Godoy\DepEd Style Guide\DepEd Seal_small.png"/>
          <p:cNvPicPr>
            <a:picLocks noChangeAspect="1" noChangeArrowheads="1"/>
          </p:cNvPicPr>
          <p:nvPr userDrawn="1"/>
        </p:nvPicPr>
        <p:blipFill>
          <a:blip r:embed="rId2" cstate="print"/>
          <a:srcRect/>
          <a:stretch>
            <a:fillRect/>
          </a:stretch>
        </p:blipFill>
        <p:spPr bwMode="auto">
          <a:xfrm>
            <a:off x="3414525" y="1143000"/>
            <a:ext cx="2286000" cy="2286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8"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2" name="Rectangle 11"/>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l-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7"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8"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1" name="Rectangle 10"/>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11"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12"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5" name="Rectangle 14"/>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fil-P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2" descr="E:\Abigail Godoy\DepEd Style Guide\DepEd Seal_small.png"/>
          <p:cNvPicPr>
            <a:picLocks noChangeAspect="1" noChangeArrowheads="1"/>
          </p:cNvPicPr>
          <p:nvPr userDrawn="1"/>
        </p:nvPicPr>
        <p:blipFill>
          <a:blip r:embed="rId2" cstate="print"/>
          <a:srcRect/>
          <a:stretch>
            <a:fillRect/>
          </a:stretch>
        </p:blipFill>
        <p:spPr bwMode="auto">
          <a:xfrm>
            <a:off x="762000" y="609600"/>
            <a:ext cx="2286000" cy="2286000"/>
          </a:xfrm>
          <a:prstGeom prst="rect">
            <a:avLst/>
          </a:prstGeom>
          <a:noFill/>
        </p:spPr>
      </p:pic>
      <p:sp>
        <p:nvSpPr>
          <p:cNvPr id="8"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2" name="Rectangle 11"/>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l-PH" dirty="0"/>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9"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10"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3" name="Rectangle 12"/>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Text Placeholder 2"/>
          <p:cNvSpPr>
            <a:spLocks noGrp="1"/>
          </p:cNvSpPr>
          <p:nvPr>
            <p:ph type="body" idx="1"/>
          </p:nvPr>
        </p:nvSpPr>
        <p:spPr>
          <a:xfrm>
            <a:off x="457200" y="1295400"/>
            <a:ext cx="4040188" cy="685800"/>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200"/>
            <a:ext cx="4040188"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l-PH" dirty="0"/>
          </a:p>
        </p:txBody>
      </p:sp>
      <p:sp>
        <p:nvSpPr>
          <p:cNvPr id="5" name="Text Placeholder 4"/>
          <p:cNvSpPr>
            <a:spLocks noGrp="1"/>
          </p:cNvSpPr>
          <p:nvPr>
            <p:ph type="body" sz="quarter" idx="3"/>
          </p:nvPr>
        </p:nvSpPr>
        <p:spPr>
          <a:xfrm>
            <a:off x="4645025" y="1295400"/>
            <a:ext cx="4041775" cy="685800"/>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041775"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11"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12" name="Slide Number Placeholder 5"/>
          <p:cNvSpPr>
            <a:spLocks noGrp="1"/>
          </p:cNvSpPr>
          <p:nvPr>
            <p:ph type="sldNum" sz="quarter" idx="11"/>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5" name="Rectangle 14"/>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7"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8"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1" name="Rectangle 10"/>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6"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9" name="Rectangle 8"/>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en-US" smtClean="0"/>
              <a:t>Click to edit Master title style</a:t>
            </a:r>
            <a:endParaRPr lang="fil-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2" name="Rectangle 11"/>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endParaRPr lang="fil-PH"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l-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2" name="Rectangle 11"/>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8" name="Rectangle 7"/>
          <p:cNvSpPr/>
          <p:nvPr userDrawn="1"/>
        </p:nvSpPr>
        <p:spPr>
          <a:xfrm>
            <a:off x="0" y="6553200"/>
            <a:ext cx="9144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fil-PH"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l-PH" dirty="0"/>
          </a:p>
        </p:txBody>
      </p:sp>
      <p:sp>
        <p:nvSpPr>
          <p:cNvPr id="4"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6"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9" name="Footer Placeholder 4"/>
          <p:cNvSpPr>
            <a:spLocks noGrp="1"/>
          </p:cNvSpPr>
          <p:nvPr>
            <p:ph type="ftr" sz="quarter" idx="3"/>
          </p:nvPr>
        </p:nvSpPr>
        <p:spPr>
          <a:xfrm>
            <a:off x="3124200" y="6553199"/>
            <a:ext cx="2895600" cy="304801"/>
          </a:xfrm>
          <a:prstGeom prst="rect">
            <a:avLst/>
          </a:prstGeom>
        </p:spPr>
        <p:txBody>
          <a:bodyPr vert="horz" lIns="91440" tIns="45720" rIns="91440" bIns="45720" rtlCol="0" anchor="ctr"/>
          <a:lstStyle>
            <a:lvl1pPr algn="ctr">
              <a:defRPr sz="1200" baseline="0">
                <a:solidFill>
                  <a:schemeClr val="bg1"/>
                </a:solidFill>
                <a:latin typeface="Bookman Old Style" pitchFamily="18" charset="0"/>
              </a:defRPr>
            </a:lvl1pPr>
          </a:lstStyle>
          <a:p>
            <a:r>
              <a:rPr lang="fil-PH" dirty="0" smtClean="0"/>
              <a:t>DEPARTMENT OF EDUCATION</a:t>
            </a:r>
            <a:endParaRPr lang="fil-PH"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mailto:pbb.secretariat@gmail.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62325"/>
            <a:ext cx="7772400" cy="1362075"/>
          </a:xfrm>
        </p:spPr>
        <p:txBody>
          <a:bodyPr>
            <a:normAutofit fontScale="90000"/>
          </a:bodyPr>
          <a:lstStyle/>
          <a:p>
            <a:pPr>
              <a:lnSpc>
                <a:spcPts val="6000"/>
              </a:lnSpc>
            </a:pPr>
            <a:r>
              <a:rPr lang="en-PH" sz="9600" b="1" dirty="0">
                <a:solidFill>
                  <a:srgbClr val="00B0F0"/>
                </a:solidFill>
                <a:latin typeface="Franklin Gothic Demi Cond" panose="020B0706030402020204" pitchFamily="34" charset="0"/>
              </a:rPr>
              <a:t>2016 PERFORMANCE-BASED </a:t>
            </a:r>
            <a:r>
              <a:rPr lang="en-PH" sz="9600" b="1" dirty="0" smtClean="0">
                <a:solidFill>
                  <a:srgbClr val="00B0F0"/>
                </a:solidFill>
                <a:latin typeface="Franklin Gothic Demi Cond" panose="020B0706030402020204" pitchFamily="34" charset="0"/>
              </a:rPr>
              <a:t>BONUS GUIDELINES</a:t>
            </a:r>
            <a:endParaRPr lang="fil-PH" dirty="0">
              <a:solidFill>
                <a:schemeClr val="bg1"/>
              </a:solidFill>
              <a:latin typeface="Bookman Old Style" pitchFamily="18" charset="0"/>
            </a:endParaRPr>
          </a:p>
        </p:txBody>
      </p:sp>
    </p:spTree>
    <p:extLst>
      <p:ext uri="{BB962C8B-B14F-4D97-AF65-F5344CB8AC3E}">
        <p14:creationId xmlns:p14="http://schemas.microsoft.com/office/powerpoint/2010/main" xmlns="" val="2397200919"/>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10</a:t>
            </a:fld>
            <a:endParaRPr lang="fil-PH" dirty="0"/>
          </a:p>
        </p:txBody>
      </p:sp>
      <p:sp>
        <p:nvSpPr>
          <p:cNvPr id="3" name="TextBox 2"/>
          <p:cNvSpPr txBox="1"/>
          <p:nvPr/>
        </p:nvSpPr>
        <p:spPr>
          <a:xfrm>
            <a:off x="1447800" y="1066800"/>
            <a:ext cx="6172200" cy="2667000"/>
          </a:xfrm>
          <a:prstGeom prst="rect">
            <a:avLst/>
          </a:prstGeom>
          <a:noFill/>
        </p:spPr>
        <p:txBody>
          <a:bodyPr wrap="square" rtlCol="0">
            <a:spAutoFit/>
          </a:bodyPr>
          <a:lstStyle/>
          <a:p>
            <a:endParaRPr lang="en-PH" dirty="0"/>
          </a:p>
        </p:txBody>
      </p:sp>
      <p:sp>
        <p:nvSpPr>
          <p:cNvPr id="4" name="TextBox 3"/>
          <p:cNvSpPr txBox="1"/>
          <p:nvPr/>
        </p:nvSpPr>
        <p:spPr>
          <a:xfrm>
            <a:off x="0"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Who will receive the PBB?</a:t>
            </a:r>
            <a:endParaRPr lang="en-PH" sz="4400" dirty="0">
              <a:solidFill>
                <a:srgbClr val="102947"/>
              </a:solidFill>
              <a:latin typeface="Franklin Gothic Medium" panose="020B0603020102020204" pitchFamily="34" charset="0"/>
            </a:endParaRPr>
          </a:p>
        </p:txBody>
      </p:sp>
      <p:sp>
        <p:nvSpPr>
          <p:cNvPr id="5" name="TextBox 4"/>
          <p:cNvSpPr txBox="1"/>
          <p:nvPr/>
        </p:nvSpPr>
        <p:spPr>
          <a:xfrm>
            <a:off x="1371600" y="1463219"/>
            <a:ext cx="7315200" cy="4524315"/>
          </a:xfrm>
          <a:prstGeom prst="rect">
            <a:avLst/>
          </a:prstGeom>
          <a:noFill/>
        </p:spPr>
        <p:txBody>
          <a:bodyPr wrap="square" rtlCol="0">
            <a:spAutoFit/>
          </a:bodyPr>
          <a:lstStyle/>
          <a:p>
            <a:r>
              <a:rPr lang="en-US" sz="2000" dirty="0">
                <a:latin typeface="Franklin Gothic Book" panose="020B0503020102020204" pitchFamily="34" charset="0"/>
              </a:rPr>
              <a:t>Personnel on detail to another government agency for six (6) months or more shall be included in the ranking of employees in the recipient agency that rated his/her performance. Payment of PBB shall come from the parent agency. </a:t>
            </a:r>
            <a:endParaRPr lang="en-US" sz="2000" dirty="0" smtClean="0">
              <a:latin typeface="Franklin Gothic Book" panose="020B0503020102020204" pitchFamily="34" charset="0"/>
            </a:endParaRPr>
          </a:p>
          <a:p>
            <a:endParaRPr lang="en-US" sz="2000" dirty="0" smtClean="0">
              <a:latin typeface="Franklin Gothic Book" panose="020B0503020102020204" pitchFamily="34" charset="0"/>
            </a:endParaRPr>
          </a:p>
          <a:p>
            <a:r>
              <a:rPr lang="en-US" sz="2000" dirty="0">
                <a:latin typeface="Franklin Gothic Book" panose="020B0503020102020204" pitchFamily="34" charset="0"/>
              </a:rPr>
              <a:t>Personnel who transferred from one government agency to another shall be rated and ranked by the agency where he/she served the longest. If equal months were served for each agency, he/she shall be included in the recipient agency</a:t>
            </a:r>
            <a:r>
              <a:rPr lang="en-US" sz="2000" dirty="0" smtClean="0">
                <a:latin typeface="Franklin Gothic Book" panose="020B0503020102020204" pitchFamily="34" charset="0"/>
              </a:rPr>
              <a:t>.</a:t>
            </a:r>
          </a:p>
          <a:p>
            <a:endParaRPr lang="en-US" sz="2000" dirty="0" smtClean="0">
              <a:latin typeface="Franklin Gothic Book" panose="020B0503020102020204" pitchFamily="34" charset="0"/>
            </a:endParaRPr>
          </a:p>
          <a:p>
            <a:r>
              <a:rPr lang="en-US" sz="2000" dirty="0">
                <a:latin typeface="Franklin Gothic Book" panose="020B0503020102020204" pitchFamily="34" charset="0"/>
              </a:rPr>
              <a:t>The same shall apply to personnel on detail, reassigned, and transferred to other delivery units within DepEd, except that the payment of PBB shall come from the delivery unit where he/she is rated and ranked</a:t>
            </a:r>
            <a:r>
              <a:rPr lang="en-US" sz="2000" dirty="0" smtClean="0">
                <a:latin typeface="Franklin Gothic Book" panose="020B0503020102020204" pitchFamily="34" charset="0"/>
              </a:rPr>
              <a:t>.</a:t>
            </a:r>
            <a:endParaRPr lang="en-US" sz="2000" dirty="0">
              <a:latin typeface="Franklin Gothic Book" panose="020B0503020102020204" pitchFamily="34" charset="0"/>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228600" y="1420705"/>
            <a:ext cx="914400" cy="941495"/>
          </a:xfrm>
          <a:prstGeom prst="rect">
            <a:avLst/>
          </a:prstGeom>
        </p:spPr>
      </p:pic>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228600" y="2944705"/>
            <a:ext cx="914400" cy="941495"/>
          </a:xfrm>
          <a:prstGeom prst="rect">
            <a:avLst/>
          </a:prstGeom>
        </p:spPr>
      </p:pic>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228600" y="4468705"/>
            <a:ext cx="914400" cy="941495"/>
          </a:xfrm>
          <a:prstGeom prst="rect">
            <a:avLst/>
          </a:prstGeom>
        </p:spPr>
      </p:pic>
    </p:spTree>
    <p:extLst>
      <p:ext uri="{BB962C8B-B14F-4D97-AF65-F5344CB8AC3E}">
        <p14:creationId xmlns:p14="http://schemas.microsoft.com/office/powerpoint/2010/main" xmlns="" val="6395562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11</a:t>
            </a:fld>
            <a:endParaRPr lang="fil-PH" dirty="0"/>
          </a:p>
        </p:txBody>
      </p:sp>
      <p:sp>
        <p:nvSpPr>
          <p:cNvPr id="3" name="TextBox 2"/>
          <p:cNvSpPr txBox="1"/>
          <p:nvPr/>
        </p:nvSpPr>
        <p:spPr>
          <a:xfrm>
            <a:off x="0"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Who will NOT receive the PBB?</a:t>
            </a:r>
            <a:endParaRPr lang="en-PH" sz="4400" dirty="0">
              <a:solidFill>
                <a:srgbClr val="102947"/>
              </a:solidFill>
              <a:latin typeface="Franklin Gothic Medium" panose="020B0603020102020204" pitchFamily="34" charset="0"/>
            </a:endParaRPr>
          </a:p>
        </p:txBody>
      </p:sp>
      <p:pic>
        <p:nvPicPr>
          <p:cNvPr id="4" name="Picture 3"/>
          <p:cNvPicPr>
            <a:picLocks noChangeAspect="1"/>
          </p:cNvPicPr>
          <p:nvPr/>
        </p:nvPicPr>
        <p:blipFill rotWithShape="1">
          <a:blip r:embed="rId2">
            <a:clrChange>
              <a:clrFrom>
                <a:srgbClr val="F8F8F8"/>
              </a:clrFrom>
              <a:clrTo>
                <a:srgbClr val="F8F8F8">
                  <a:alpha val="0"/>
                </a:srgbClr>
              </a:clrTo>
            </a:clrChange>
            <a:extLst>
              <a:ext uri="{28A0092B-C50C-407E-A947-70E740481C1C}">
                <a14:useLocalDpi xmlns:a14="http://schemas.microsoft.com/office/drawing/2010/main" xmlns="" val="0"/>
              </a:ext>
            </a:extLst>
          </a:blip>
          <a:srcRect l="50000" t="33504" r="10000" b="17011"/>
          <a:stretch/>
        </p:blipFill>
        <p:spPr>
          <a:xfrm>
            <a:off x="58717" y="1447800"/>
            <a:ext cx="990600" cy="914400"/>
          </a:xfrm>
          <a:prstGeom prst="rect">
            <a:avLst/>
          </a:prstGeom>
        </p:spPr>
      </p:pic>
      <p:sp>
        <p:nvSpPr>
          <p:cNvPr id="7" name="TextBox 6"/>
          <p:cNvSpPr txBox="1"/>
          <p:nvPr/>
        </p:nvSpPr>
        <p:spPr>
          <a:xfrm>
            <a:off x="1371600" y="1463219"/>
            <a:ext cx="7315200" cy="4708981"/>
          </a:xfrm>
          <a:prstGeom prst="rect">
            <a:avLst/>
          </a:prstGeom>
          <a:noFill/>
        </p:spPr>
        <p:txBody>
          <a:bodyPr wrap="square" rtlCol="0">
            <a:spAutoFit/>
          </a:bodyPr>
          <a:lstStyle/>
          <a:p>
            <a:r>
              <a:rPr lang="en-US" sz="2000" dirty="0">
                <a:latin typeface="Franklin Gothic Book" panose="020B0503020102020204" pitchFamily="34" charset="0"/>
              </a:rPr>
              <a:t>Consultants, experts, and/or technical assistants who are hired under Contract of Service or job order in the absence of an employer-employee relationship</a:t>
            </a:r>
            <a:endParaRPr lang="en-PH" sz="2000" dirty="0">
              <a:latin typeface="Franklin Gothic Book" panose="020B0503020102020204" pitchFamily="34" charset="0"/>
            </a:endParaRPr>
          </a:p>
          <a:p>
            <a:endParaRPr lang="en-US" sz="2000" dirty="0" smtClean="0">
              <a:latin typeface="Franklin Gothic Book" panose="020B0503020102020204" pitchFamily="34" charset="0"/>
            </a:endParaRPr>
          </a:p>
          <a:p>
            <a:r>
              <a:rPr lang="en-US" sz="2000" dirty="0" smtClean="0">
                <a:latin typeface="Franklin Gothic Book" panose="020B0503020102020204" pitchFamily="34" charset="0"/>
              </a:rPr>
              <a:t>Employee on vacation leave, with or without pay, for the entire rating period</a:t>
            </a:r>
          </a:p>
          <a:p>
            <a:endParaRPr lang="en-US" sz="2000" dirty="0" smtClean="0">
              <a:latin typeface="Franklin Gothic Book" panose="020B0503020102020204" pitchFamily="34" charset="0"/>
            </a:endParaRPr>
          </a:p>
          <a:p>
            <a:r>
              <a:rPr lang="en-US" sz="2000" dirty="0" smtClean="0">
                <a:latin typeface="Franklin Gothic Book" panose="020B0503020102020204" pitchFamily="34" charset="0"/>
              </a:rPr>
              <a:t>Personnel found guilty of administrative and/or criminal cases and meted penalty in 2016, EXCEPT if the penalty meted is only a reprimand</a:t>
            </a:r>
          </a:p>
          <a:p>
            <a:endParaRPr lang="en-US" sz="2000" dirty="0" smtClean="0">
              <a:latin typeface="Franklin Gothic Book" panose="020B0503020102020204" pitchFamily="34" charset="0"/>
            </a:endParaRPr>
          </a:p>
          <a:p>
            <a:r>
              <a:rPr lang="en-US" sz="2000" dirty="0" smtClean="0">
                <a:latin typeface="Franklin Gothic Book" panose="020B0503020102020204" pitchFamily="34" charset="0"/>
              </a:rPr>
              <a:t>Officials and employees who failed to submit 2015 SALN</a:t>
            </a:r>
          </a:p>
          <a:p>
            <a:endParaRPr lang="en-US" sz="2000" dirty="0">
              <a:latin typeface="Franklin Gothic Book" panose="020B0503020102020204" pitchFamily="34" charset="0"/>
            </a:endParaRPr>
          </a:p>
          <a:p>
            <a:r>
              <a:rPr lang="en-US" sz="2000" dirty="0">
                <a:latin typeface="Franklin Gothic Book" panose="020B0503020102020204" pitchFamily="34" charset="0"/>
              </a:rPr>
              <a:t>Officials and employees who failed </a:t>
            </a:r>
            <a:r>
              <a:rPr lang="en-US" sz="2000" dirty="0" smtClean="0">
                <a:latin typeface="Franklin Gothic Book" panose="020B0503020102020204" pitchFamily="34" charset="0"/>
              </a:rPr>
              <a:t>to liquidate Cash Advances received in 2016 within the </a:t>
            </a:r>
            <a:r>
              <a:rPr lang="en-US" sz="2000" dirty="0" err="1" smtClean="0">
                <a:latin typeface="Franklin Gothic Book" panose="020B0503020102020204" pitchFamily="34" charset="0"/>
              </a:rPr>
              <a:t>reglementary</a:t>
            </a:r>
            <a:r>
              <a:rPr lang="en-US" sz="2000" dirty="0" smtClean="0">
                <a:latin typeface="Franklin Gothic Book" panose="020B0503020102020204" pitchFamily="34" charset="0"/>
              </a:rPr>
              <a:t> period</a:t>
            </a:r>
          </a:p>
        </p:txBody>
      </p:sp>
      <p:pic>
        <p:nvPicPr>
          <p:cNvPr id="8" name="Picture 7"/>
          <p:cNvPicPr>
            <a:picLocks noChangeAspect="1"/>
          </p:cNvPicPr>
          <p:nvPr/>
        </p:nvPicPr>
        <p:blipFill rotWithShape="1">
          <a:blip r:embed="rId2">
            <a:clrChange>
              <a:clrFrom>
                <a:srgbClr val="F8F8F8"/>
              </a:clrFrom>
              <a:clrTo>
                <a:srgbClr val="F8F8F8">
                  <a:alpha val="0"/>
                </a:srgbClr>
              </a:clrTo>
            </a:clrChange>
            <a:extLst>
              <a:ext uri="{28A0092B-C50C-407E-A947-70E740481C1C}">
                <a14:useLocalDpi xmlns:a14="http://schemas.microsoft.com/office/drawing/2010/main" xmlns="" val="0"/>
              </a:ext>
            </a:extLst>
          </a:blip>
          <a:srcRect l="50000" t="33504" r="10000" b="17011"/>
          <a:stretch/>
        </p:blipFill>
        <p:spPr>
          <a:xfrm>
            <a:off x="58717" y="2514600"/>
            <a:ext cx="990600" cy="914400"/>
          </a:xfrm>
          <a:prstGeom prst="rect">
            <a:avLst/>
          </a:prstGeom>
        </p:spPr>
      </p:pic>
      <p:pic>
        <p:nvPicPr>
          <p:cNvPr id="9" name="Picture 8"/>
          <p:cNvPicPr>
            <a:picLocks noChangeAspect="1"/>
          </p:cNvPicPr>
          <p:nvPr/>
        </p:nvPicPr>
        <p:blipFill rotWithShape="1">
          <a:blip r:embed="rId2">
            <a:clrChange>
              <a:clrFrom>
                <a:srgbClr val="F8F8F8"/>
              </a:clrFrom>
              <a:clrTo>
                <a:srgbClr val="F8F8F8">
                  <a:alpha val="0"/>
                </a:srgbClr>
              </a:clrTo>
            </a:clrChange>
            <a:extLst>
              <a:ext uri="{28A0092B-C50C-407E-A947-70E740481C1C}">
                <a14:useLocalDpi xmlns:a14="http://schemas.microsoft.com/office/drawing/2010/main" xmlns="" val="0"/>
              </a:ext>
            </a:extLst>
          </a:blip>
          <a:srcRect l="50000" t="33504" r="10000" b="17011"/>
          <a:stretch/>
        </p:blipFill>
        <p:spPr>
          <a:xfrm>
            <a:off x="76200" y="3581400"/>
            <a:ext cx="990600" cy="914400"/>
          </a:xfrm>
          <a:prstGeom prst="rect">
            <a:avLst/>
          </a:prstGeom>
        </p:spPr>
      </p:pic>
      <p:pic>
        <p:nvPicPr>
          <p:cNvPr id="10" name="Picture 9"/>
          <p:cNvPicPr>
            <a:picLocks noChangeAspect="1"/>
          </p:cNvPicPr>
          <p:nvPr/>
        </p:nvPicPr>
        <p:blipFill rotWithShape="1">
          <a:blip r:embed="rId2">
            <a:clrChange>
              <a:clrFrom>
                <a:srgbClr val="F8F8F8"/>
              </a:clrFrom>
              <a:clrTo>
                <a:srgbClr val="F8F8F8">
                  <a:alpha val="0"/>
                </a:srgbClr>
              </a:clrTo>
            </a:clrChange>
            <a:extLst>
              <a:ext uri="{28A0092B-C50C-407E-A947-70E740481C1C}">
                <a14:useLocalDpi xmlns:a14="http://schemas.microsoft.com/office/drawing/2010/main" xmlns="" val="0"/>
              </a:ext>
            </a:extLst>
          </a:blip>
          <a:srcRect l="50000" t="33504" r="10000" b="17011"/>
          <a:stretch/>
        </p:blipFill>
        <p:spPr>
          <a:xfrm>
            <a:off x="76200" y="4572000"/>
            <a:ext cx="990600" cy="914400"/>
          </a:xfrm>
          <a:prstGeom prst="rect">
            <a:avLst/>
          </a:prstGeom>
        </p:spPr>
      </p:pic>
      <p:pic>
        <p:nvPicPr>
          <p:cNvPr id="11" name="Picture 10"/>
          <p:cNvPicPr>
            <a:picLocks noChangeAspect="1"/>
          </p:cNvPicPr>
          <p:nvPr/>
        </p:nvPicPr>
        <p:blipFill rotWithShape="1">
          <a:blip r:embed="rId2">
            <a:clrChange>
              <a:clrFrom>
                <a:srgbClr val="F8F8F8"/>
              </a:clrFrom>
              <a:clrTo>
                <a:srgbClr val="F8F8F8">
                  <a:alpha val="0"/>
                </a:srgbClr>
              </a:clrTo>
            </a:clrChange>
            <a:extLst>
              <a:ext uri="{28A0092B-C50C-407E-A947-70E740481C1C}">
                <a14:useLocalDpi xmlns:a14="http://schemas.microsoft.com/office/drawing/2010/main" xmlns="" val="0"/>
              </a:ext>
            </a:extLst>
          </a:blip>
          <a:srcRect l="50000" t="33504" r="10000" b="17011"/>
          <a:stretch/>
        </p:blipFill>
        <p:spPr>
          <a:xfrm>
            <a:off x="76200" y="5410200"/>
            <a:ext cx="990600" cy="914400"/>
          </a:xfrm>
          <a:prstGeom prst="rect">
            <a:avLst/>
          </a:prstGeom>
        </p:spPr>
      </p:pic>
    </p:spTree>
    <p:extLst>
      <p:ext uri="{BB962C8B-B14F-4D97-AF65-F5344CB8AC3E}">
        <p14:creationId xmlns:p14="http://schemas.microsoft.com/office/powerpoint/2010/main" xmlns="" val="17899446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1000"/>
                                        <p:tgtEl>
                                          <p:spTgt spid="7">
                                            <p:txEl>
                                              <p:pRg st="8" end="8"/>
                                            </p:txEl>
                                          </p:spTgt>
                                        </p:tgtEl>
                                      </p:cBhvr>
                                    </p:animEffect>
                                    <p:anim calcmode="lin" valueType="num">
                                      <p:cBhvr>
                                        <p:cTn id="3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12</a:t>
            </a:fld>
            <a:endParaRPr lang="fil-PH" dirty="0"/>
          </a:p>
        </p:txBody>
      </p:sp>
      <p:sp>
        <p:nvSpPr>
          <p:cNvPr id="3" name="TextBox 2"/>
          <p:cNvSpPr txBox="1"/>
          <p:nvPr/>
        </p:nvSpPr>
        <p:spPr>
          <a:xfrm>
            <a:off x="0"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New features of 2016 PBB</a:t>
            </a:r>
            <a:endParaRPr lang="en-PH" sz="4400" dirty="0">
              <a:solidFill>
                <a:srgbClr val="102947"/>
              </a:solidFill>
              <a:latin typeface="Franklin Gothic Medium" panose="020B0603020102020204" pitchFamily="34" charset="0"/>
            </a:endParaRPr>
          </a:p>
        </p:txBody>
      </p:sp>
      <p:sp>
        <p:nvSpPr>
          <p:cNvPr id="4" name="TextBox 3"/>
          <p:cNvSpPr txBox="1"/>
          <p:nvPr/>
        </p:nvSpPr>
        <p:spPr>
          <a:xfrm>
            <a:off x="152400" y="1685359"/>
            <a:ext cx="8839200" cy="3801041"/>
          </a:xfrm>
          <a:prstGeom prst="rect">
            <a:avLst/>
          </a:prstGeom>
          <a:noFill/>
        </p:spPr>
        <p:txBody>
          <a:bodyPr wrap="square" rtlCol="0">
            <a:spAutoFit/>
          </a:bodyPr>
          <a:lstStyle/>
          <a:p>
            <a:pPr marL="693738" indent="-693738">
              <a:spcAft>
                <a:spcPts val="3000"/>
              </a:spcAft>
              <a:buAutoNum type="arabicPeriod"/>
            </a:pPr>
            <a:r>
              <a:rPr lang="en-US" sz="3600" dirty="0" smtClean="0">
                <a:latin typeface="Franklin Gothic Book" panose="020B0503020102020204" pitchFamily="34" charset="0"/>
              </a:rPr>
              <a:t>PBB rates of individuals shall depend on the performance ranking of the delivery unit where they belong, </a:t>
            </a:r>
            <a:r>
              <a:rPr lang="en-US" sz="3600" b="1" dirty="0" smtClean="0">
                <a:latin typeface="Franklin Gothic Book" panose="020B0503020102020204" pitchFamily="34" charset="0"/>
              </a:rPr>
              <a:t>as a percentage of their monthly basic salary</a:t>
            </a:r>
          </a:p>
          <a:p>
            <a:pPr marL="693738" indent="-693738">
              <a:spcAft>
                <a:spcPts val="3000"/>
              </a:spcAft>
              <a:buAutoNum type="arabicPeriod"/>
            </a:pPr>
            <a:r>
              <a:rPr lang="en-US" sz="3600" dirty="0" smtClean="0">
                <a:latin typeface="Franklin Gothic Book" panose="020B0503020102020204" pitchFamily="34" charset="0"/>
              </a:rPr>
              <a:t>Third level officials should receive at least “Satisfactory” rating under CESPES</a:t>
            </a:r>
            <a:endParaRPr lang="en-US" sz="3600" dirty="0">
              <a:latin typeface="Franklin Gothic Book" panose="020B0503020102020204" pitchFamily="34" charset="0"/>
            </a:endParaRPr>
          </a:p>
        </p:txBody>
      </p:sp>
    </p:spTree>
    <p:extLst>
      <p:ext uri="{BB962C8B-B14F-4D97-AF65-F5344CB8AC3E}">
        <p14:creationId xmlns:p14="http://schemas.microsoft.com/office/powerpoint/2010/main" xmlns="" val="22440172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707886"/>
          </a:xfrm>
          <a:prstGeom prst="rect">
            <a:avLst/>
          </a:prstGeom>
          <a:noFill/>
        </p:spPr>
        <p:txBody>
          <a:bodyPr wrap="square" rtlCol="0">
            <a:spAutoFit/>
          </a:bodyPr>
          <a:lstStyle/>
          <a:p>
            <a:pPr algn="ctr"/>
            <a:r>
              <a:rPr lang="en-PH" sz="4000" b="1" dirty="0" smtClean="0">
                <a:solidFill>
                  <a:srgbClr val="102947"/>
                </a:solidFill>
                <a:latin typeface="Franklin Gothic Medium" panose="020B0603020102020204" pitchFamily="34" charset="0"/>
              </a:rPr>
              <a:t>Ranking of Delivery Units and PBB Rates</a:t>
            </a:r>
            <a:endParaRPr lang="en-PH" sz="4000" dirty="0">
              <a:solidFill>
                <a:srgbClr val="102947"/>
              </a:solidFill>
              <a:latin typeface="Franklin Gothic Medium" panose="020B06030201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xmlns="" val="85891488"/>
              </p:ext>
            </p:extLst>
          </p:nvPr>
        </p:nvGraphicFramePr>
        <p:xfrm>
          <a:off x="457200" y="1143000"/>
          <a:ext cx="8229600" cy="5120640"/>
        </p:xfrm>
        <a:graphic>
          <a:graphicData uri="http://schemas.openxmlformats.org/drawingml/2006/table">
            <a:tbl>
              <a:tblPr firstRow="1" bandRow="1">
                <a:tableStyleId>{6E25E649-3F16-4E02-A733-19D2CDBF48F0}</a:tableStyleId>
              </a:tblPr>
              <a:tblGrid>
                <a:gridCol w="2743200">
                  <a:extLst>
                    <a:ext uri="{9D8B030D-6E8A-4147-A177-3AD203B41FA5}">
                      <a16:colId xmlns:a16="http://schemas.microsoft.com/office/drawing/2014/main" xmlns="" val="1596803108"/>
                    </a:ext>
                  </a:extLst>
                </a:gridCol>
                <a:gridCol w="2743200">
                  <a:extLst>
                    <a:ext uri="{9D8B030D-6E8A-4147-A177-3AD203B41FA5}">
                      <a16:colId xmlns:a16="http://schemas.microsoft.com/office/drawing/2014/main" xmlns="" val="849299767"/>
                    </a:ext>
                  </a:extLst>
                </a:gridCol>
                <a:gridCol w="2743200">
                  <a:extLst>
                    <a:ext uri="{9D8B030D-6E8A-4147-A177-3AD203B41FA5}">
                      <a16:colId xmlns:a16="http://schemas.microsoft.com/office/drawing/2014/main" xmlns="" val="2330146139"/>
                    </a:ext>
                  </a:extLst>
                </a:gridCol>
              </a:tblGrid>
              <a:tr h="1457325">
                <a:tc>
                  <a:txBody>
                    <a:bodyPr/>
                    <a:lstStyle/>
                    <a:p>
                      <a:pPr algn="ctr"/>
                      <a:r>
                        <a:rPr lang="en-US" sz="2400" dirty="0" smtClean="0">
                          <a:latin typeface="Franklin Gothic Demi" panose="020B0703020102020204" pitchFamily="34" charset="0"/>
                        </a:rPr>
                        <a:t>RANKING</a:t>
                      </a:r>
                      <a:endParaRPr lang="en-PH" sz="2400" b="1" dirty="0">
                        <a:latin typeface="Franklin Gothic Demi" panose="020B0703020102020204" pitchFamily="34" charset="0"/>
                      </a:endParaRPr>
                    </a:p>
                  </a:txBody>
                  <a:tcPr/>
                </a:tc>
                <a:tc>
                  <a:txBody>
                    <a:bodyPr/>
                    <a:lstStyle/>
                    <a:p>
                      <a:pPr algn="ctr"/>
                      <a:r>
                        <a:rPr lang="en-US" sz="2400" dirty="0" smtClean="0">
                          <a:latin typeface="Franklin Gothic Demi" panose="020B0703020102020204" pitchFamily="34" charset="0"/>
                        </a:rPr>
                        <a:t>PERFORMANCE CATEGORY</a:t>
                      </a:r>
                    </a:p>
                  </a:txBody>
                  <a:tcPr/>
                </a:tc>
                <a:tc>
                  <a:txBody>
                    <a:bodyPr/>
                    <a:lstStyle/>
                    <a:p>
                      <a:pPr algn="ctr"/>
                      <a:r>
                        <a:rPr lang="en-US" sz="2400" dirty="0" smtClean="0">
                          <a:latin typeface="Franklin Gothic Demi" panose="020B0703020102020204" pitchFamily="34" charset="0"/>
                        </a:rPr>
                        <a:t>INDIVIDUAL</a:t>
                      </a:r>
                      <a:endParaRPr lang="en-US" sz="2400" baseline="0" dirty="0" smtClean="0">
                        <a:latin typeface="Franklin Gothic Demi" panose="020B0703020102020204" pitchFamily="34" charset="0"/>
                      </a:endParaRPr>
                    </a:p>
                    <a:p>
                      <a:pPr algn="ctr"/>
                      <a:r>
                        <a:rPr lang="en-US" sz="2400" baseline="0" dirty="0" smtClean="0">
                          <a:latin typeface="Franklin Gothic Demi" panose="020B0703020102020204" pitchFamily="34" charset="0"/>
                        </a:rPr>
                        <a:t>PBB RATES AS % OF MONTHLY BASIC SALARY</a:t>
                      </a:r>
                      <a:endParaRPr lang="en-US" sz="2400" dirty="0" smtClean="0">
                        <a:latin typeface="Franklin Gothic Demi" panose="020B0703020102020204" pitchFamily="34" charset="0"/>
                      </a:endParaRPr>
                    </a:p>
                  </a:txBody>
                  <a:tcPr/>
                </a:tc>
                <a:extLst>
                  <a:ext uri="{0D108BD9-81ED-4DB2-BD59-A6C34878D82A}">
                    <a16:rowId xmlns:a16="http://schemas.microsoft.com/office/drawing/2014/main" xmlns="" val="122068497"/>
                  </a:ext>
                </a:extLst>
              </a:tr>
              <a:tr h="1114425">
                <a:tc>
                  <a:txBody>
                    <a:bodyPr/>
                    <a:lstStyle/>
                    <a:p>
                      <a:pPr algn="ctr"/>
                      <a:endParaRPr lang="en-US" sz="2400" dirty="0" smtClean="0">
                        <a:latin typeface="Franklin Gothic Demi" panose="020B0703020102020204" pitchFamily="34" charset="0"/>
                      </a:endParaRPr>
                    </a:p>
                    <a:p>
                      <a:pPr algn="ctr"/>
                      <a:r>
                        <a:rPr lang="en-US" sz="2400" dirty="0" smtClean="0">
                          <a:latin typeface="Franklin Gothic Demi" panose="020B0703020102020204" pitchFamily="34" charset="0"/>
                        </a:rPr>
                        <a:t>Top</a:t>
                      </a:r>
                      <a:r>
                        <a:rPr lang="en-US" sz="2400" baseline="0" dirty="0" smtClean="0">
                          <a:latin typeface="Franklin Gothic Demi" panose="020B0703020102020204" pitchFamily="34" charset="0"/>
                        </a:rPr>
                        <a:t> 10%</a:t>
                      </a:r>
                    </a:p>
                    <a:p>
                      <a:pPr algn="ctr"/>
                      <a:endParaRPr lang="en-PH" sz="2400" dirty="0">
                        <a:latin typeface="Franklin Gothic Demi" panose="020B0703020102020204" pitchFamily="34" charset="0"/>
                      </a:endParaRPr>
                    </a:p>
                  </a:txBody>
                  <a:tcPr>
                    <a:solidFill>
                      <a:schemeClr val="bg1">
                        <a:lumMod val="65000"/>
                      </a:schemeClr>
                    </a:solidFill>
                  </a:tcPr>
                </a:tc>
                <a:tc>
                  <a:txBody>
                    <a:bodyPr/>
                    <a:lstStyle/>
                    <a:p>
                      <a:pPr algn="ctr"/>
                      <a:endParaRPr lang="en-US" sz="2400" dirty="0" smtClean="0">
                        <a:latin typeface="Franklin Gothic Demi" panose="020B0703020102020204" pitchFamily="34" charset="0"/>
                      </a:endParaRPr>
                    </a:p>
                    <a:p>
                      <a:pPr algn="ctr"/>
                      <a:r>
                        <a:rPr lang="en-US" sz="2400" dirty="0" smtClean="0">
                          <a:latin typeface="Franklin Gothic Demi" panose="020B0703020102020204" pitchFamily="34" charset="0"/>
                        </a:rPr>
                        <a:t>BEST</a:t>
                      </a:r>
                      <a:endParaRPr lang="en-PH" sz="2400" dirty="0">
                        <a:latin typeface="Franklin Gothic Demi" panose="020B0703020102020204" pitchFamily="34" charset="0"/>
                      </a:endParaRPr>
                    </a:p>
                  </a:txBody>
                  <a:tcPr>
                    <a:solidFill>
                      <a:schemeClr val="bg1">
                        <a:lumMod val="65000"/>
                      </a:schemeClr>
                    </a:solidFill>
                  </a:tcPr>
                </a:tc>
                <a:tc>
                  <a:txBody>
                    <a:bodyPr/>
                    <a:lstStyle/>
                    <a:p>
                      <a:pPr algn="ctr"/>
                      <a:endParaRPr lang="en-US" sz="2400" dirty="0" smtClean="0">
                        <a:latin typeface="Franklin Gothic Demi" panose="020B0703020102020204" pitchFamily="34" charset="0"/>
                      </a:endParaRPr>
                    </a:p>
                    <a:p>
                      <a:pPr algn="ctr"/>
                      <a:r>
                        <a:rPr lang="en-US" sz="2400" dirty="0" smtClean="0">
                          <a:latin typeface="Franklin Gothic Demi" panose="020B0703020102020204" pitchFamily="34" charset="0"/>
                        </a:rPr>
                        <a:t>65%</a:t>
                      </a:r>
                      <a:endParaRPr lang="en-PH" sz="2400" dirty="0">
                        <a:latin typeface="Franklin Gothic Demi" panose="020B0703020102020204" pitchFamily="34" charset="0"/>
                      </a:endParaRPr>
                    </a:p>
                  </a:txBody>
                  <a:tcPr>
                    <a:solidFill>
                      <a:schemeClr val="bg1">
                        <a:lumMod val="65000"/>
                      </a:schemeClr>
                    </a:solidFill>
                  </a:tcPr>
                </a:tc>
                <a:extLst>
                  <a:ext uri="{0D108BD9-81ED-4DB2-BD59-A6C34878D82A}">
                    <a16:rowId xmlns:a16="http://schemas.microsoft.com/office/drawing/2014/main" xmlns="" val="264939537"/>
                  </a:ext>
                </a:extLst>
              </a:tr>
              <a:tr h="1114425">
                <a:tc>
                  <a:txBody>
                    <a:bodyPr/>
                    <a:lstStyle/>
                    <a:p>
                      <a:pPr algn="ctr"/>
                      <a:endParaRPr lang="en-US" sz="2400" dirty="0" smtClean="0">
                        <a:latin typeface="Franklin Gothic Demi" panose="020B0703020102020204" pitchFamily="34" charset="0"/>
                      </a:endParaRPr>
                    </a:p>
                    <a:p>
                      <a:pPr algn="ctr"/>
                      <a:r>
                        <a:rPr lang="en-US" sz="2400" dirty="0" smtClean="0">
                          <a:latin typeface="Franklin Gothic Demi" panose="020B0703020102020204" pitchFamily="34" charset="0"/>
                        </a:rPr>
                        <a:t>Next 25%</a:t>
                      </a:r>
                    </a:p>
                    <a:p>
                      <a:pPr algn="ctr"/>
                      <a:endParaRPr lang="en-PH" sz="2400" dirty="0">
                        <a:latin typeface="Franklin Gothic Demi" panose="020B0703020102020204" pitchFamily="34" charset="0"/>
                      </a:endParaRPr>
                    </a:p>
                  </a:txBody>
                  <a:tcPr>
                    <a:solidFill>
                      <a:schemeClr val="bg1">
                        <a:lumMod val="75000"/>
                      </a:schemeClr>
                    </a:solidFill>
                  </a:tcPr>
                </a:tc>
                <a:tc>
                  <a:txBody>
                    <a:bodyPr/>
                    <a:lstStyle/>
                    <a:p>
                      <a:pPr algn="ctr"/>
                      <a:endParaRPr lang="en-US" sz="2400" dirty="0" smtClean="0">
                        <a:latin typeface="Franklin Gothic Demi" panose="020B0703020102020204" pitchFamily="34" charset="0"/>
                      </a:endParaRPr>
                    </a:p>
                    <a:p>
                      <a:pPr algn="ctr"/>
                      <a:r>
                        <a:rPr lang="en-US" sz="2400" dirty="0" smtClean="0">
                          <a:latin typeface="Franklin Gothic Demi" panose="020B0703020102020204" pitchFamily="34" charset="0"/>
                        </a:rPr>
                        <a:t>BETTER</a:t>
                      </a:r>
                      <a:endParaRPr lang="en-PH" sz="2400" dirty="0">
                        <a:latin typeface="Franklin Gothic Demi" panose="020B0703020102020204" pitchFamily="34" charset="0"/>
                      </a:endParaRPr>
                    </a:p>
                  </a:txBody>
                  <a:tcPr>
                    <a:solidFill>
                      <a:schemeClr val="bg1">
                        <a:lumMod val="75000"/>
                      </a:schemeClr>
                    </a:solidFill>
                  </a:tcPr>
                </a:tc>
                <a:tc>
                  <a:txBody>
                    <a:bodyPr/>
                    <a:lstStyle/>
                    <a:p>
                      <a:pPr algn="ctr"/>
                      <a:endParaRPr lang="en-US" sz="2400" dirty="0" smtClean="0">
                        <a:latin typeface="Franklin Gothic Demi" panose="020B0703020102020204" pitchFamily="34" charset="0"/>
                      </a:endParaRPr>
                    </a:p>
                    <a:p>
                      <a:pPr algn="ctr"/>
                      <a:r>
                        <a:rPr lang="en-US" sz="2400" dirty="0" smtClean="0">
                          <a:latin typeface="Franklin Gothic Demi" panose="020B0703020102020204" pitchFamily="34" charset="0"/>
                        </a:rPr>
                        <a:t>57.5%</a:t>
                      </a:r>
                      <a:endParaRPr lang="en-PH" sz="2400" dirty="0">
                        <a:latin typeface="Franklin Gothic Demi" panose="020B0703020102020204" pitchFamily="34" charset="0"/>
                      </a:endParaRPr>
                    </a:p>
                  </a:txBody>
                  <a:tcPr>
                    <a:solidFill>
                      <a:schemeClr val="bg1">
                        <a:lumMod val="75000"/>
                      </a:schemeClr>
                    </a:solidFill>
                  </a:tcPr>
                </a:tc>
                <a:extLst>
                  <a:ext uri="{0D108BD9-81ED-4DB2-BD59-A6C34878D82A}">
                    <a16:rowId xmlns:a16="http://schemas.microsoft.com/office/drawing/2014/main" xmlns="" val="3696114064"/>
                  </a:ext>
                </a:extLst>
              </a:tr>
              <a:tr h="1114425">
                <a:tc>
                  <a:txBody>
                    <a:bodyPr/>
                    <a:lstStyle/>
                    <a:p>
                      <a:pPr algn="ctr"/>
                      <a:endParaRPr lang="en-US" sz="2400" dirty="0" smtClean="0">
                        <a:latin typeface="Franklin Gothic Demi" panose="020B0703020102020204" pitchFamily="34" charset="0"/>
                      </a:endParaRPr>
                    </a:p>
                    <a:p>
                      <a:pPr algn="ctr"/>
                      <a:r>
                        <a:rPr lang="en-US" sz="2400" dirty="0" smtClean="0">
                          <a:latin typeface="Franklin Gothic Demi" panose="020B0703020102020204" pitchFamily="34" charset="0"/>
                        </a:rPr>
                        <a:t>Next 65%</a:t>
                      </a:r>
                    </a:p>
                    <a:p>
                      <a:pPr algn="ctr"/>
                      <a:endParaRPr lang="en-PH" sz="2400" dirty="0">
                        <a:latin typeface="Franklin Gothic Demi" panose="020B0703020102020204" pitchFamily="34" charset="0"/>
                      </a:endParaRPr>
                    </a:p>
                  </a:txBody>
                  <a:tcPr>
                    <a:solidFill>
                      <a:schemeClr val="bg1">
                        <a:lumMod val="85000"/>
                      </a:schemeClr>
                    </a:solidFill>
                  </a:tcPr>
                </a:tc>
                <a:tc>
                  <a:txBody>
                    <a:bodyPr/>
                    <a:lstStyle/>
                    <a:p>
                      <a:pPr algn="ctr"/>
                      <a:endParaRPr lang="en-US" sz="2400" dirty="0" smtClean="0">
                        <a:latin typeface="Franklin Gothic Demi" panose="020B0703020102020204" pitchFamily="34" charset="0"/>
                      </a:endParaRPr>
                    </a:p>
                    <a:p>
                      <a:pPr algn="ctr"/>
                      <a:r>
                        <a:rPr lang="en-US" sz="2400" dirty="0" smtClean="0">
                          <a:latin typeface="Franklin Gothic Demi" panose="020B0703020102020204" pitchFamily="34" charset="0"/>
                        </a:rPr>
                        <a:t>GOOD</a:t>
                      </a:r>
                      <a:endParaRPr lang="en-PH" sz="2400" dirty="0">
                        <a:latin typeface="Franklin Gothic Demi" panose="020B0703020102020204" pitchFamily="34" charset="0"/>
                      </a:endParaRPr>
                    </a:p>
                  </a:txBody>
                  <a:tcPr>
                    <a:solidFill>
                      <a:schemeClr val="bg1">
                        <a:lumMod val="85000"/>
                      </a:schemeClr>
                    </a:solidFill>
                  </a:tcPr>
                </a:tc>
                <a:tc>
                  <a:txBody>
                    <a:bodyPr/>
                    <a:lstStyle/>
                    <a:p>
                      <a:pPr algn="ctr"/>
                      <a:endParaRPr lang="en-US" sz="2400" dirty="0" smtClean="0">
                        <a:latin typeface="Franklin Gothic Demi" panose="020B0703020102020204" pitchFamily="34" charset="0"/>
                      </a:endParaRPr>
                    </a:p>
                    <a:p>
                      <a:pPr algn="ctr"/>
                      <a:r>
                        <a:rPr lang="en-US" sz="2400" dirty="0" smtClean="0">
                          <a:latin typeface="Franklin Gothic Demi" panose="020B0703020102020204" pitchFamily="34" charset="0"/>
                        </a:rPr>
                        <a:t>50%</a:t>
                      </a:r>
                      <a:endParaRPr lang="en-PH" sz="2400" dirty="0">
                        <a:latin typeface="Franklin Gothic Demi" panose="020B0703020102020204" pitchFamily="34" charset="0"/>
                      </a:endParaRPr>
                    </a:p>
                  </a:txBody>
                  <a:tcPr>
                    <a:solidFill>
                      <a:schemeClr val="bg1">
                        <a:lumMod val="85000"/>
                      </a:schemeClr>
                    </a:solidFill>
                  </a:tcPr>
                </a:tc>
                <a:extLst>
                  <a:ext uri="{0D108BD9-81ED-4DB2-BD59-A6C34878D82A}">
                    <a16:rowId xmlns:a16="http://schemas.microsoft.com/office/drawing/2014/main" xmlns="" val="481531886"/>
                  </a:ext>
                </a:extLst>
              </a:tr>
            </a:tbl>
          </a:graphicData>
        </a:graphic>
      </p:graphicFrame>
      <p:sp>
        <p:nvSpPr>
          <p:cNvPr id="2" name="TextBox 1"/>
          <p:cNvSpPr txBox="1"/>
          <p:nvPr/>
        </p:nvSpPr>
        <p:spPr>
          <a:xfrm>
            <a:off x="609600" y="6183868"/>
            <a:ext cx="3962400" cy="369332"/>
          </a:xfrm>
          <a:prstGeom prst="rect">
            <a:avLst/>
          </a:prstGeom>
          <a:noFill/>
        </p:spPr>
        <p:txBody>
          <a:bodyPr wrap="square" rtlCol="0">
            <a:spAutoFit/>
          </a:bodyPr>
          <a:lstStyle/>
          <a:p>
            <a:r>
              <a:rPr lang="en-US" i="1" dirty="0" smtClean="0">
                <a:latin typeface="Franklin Gothic Demi" panose="020B0703020102020204" pitchFamily="34" charset="0"/>
              </a:rPr>
              <a:t>*or Php5,000, whichever is higher</a:t>
            </a:r>
            <a:endParaRPr lang="en-PH" i="1" dirty="0">
              <a:latin typeface="Franklin Gothic Demi" panose="020B0703020102020204" pitchFamily="34" charset="0"/>
            </a:endParaRPr>
          </a:p>
        </p:txBody>
      </p:sp>
    </p:spTree>
    <p:extLst>
      <p:ext uri="{BB962C8B-B14F-4D97-AF65-F5344CB8AC3E}">
        <p14:creationId xmlns:p14="http://schemas.microsoft.com/office/powerpoint/2010/main" xmlns="" val="424174828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934200" y="6553200"/>
            <a:ext cx="2133600" cy="304800"/>
          </a:xfrm>
        </p:spPr>
        <p:txBody>
          <a:bodyPr/>
          <a:lstStyle/>
          <a:p>
            <a:fld id="{40CEB23D-5D9C-424D-A4B8-74E3F10BC318}" type="slidenum">
              <a:rPr lang="fil-PH" smtClean="0"/>
              <a:pPr/>
              <a:t>14</a:t>
            </a:fld>
            <a:endParaRPr lang="fil-PH" dirty="0"/>
          </a:p>
        </p:txBody>
      </p:sp>
      <p:sp>
        <p:nvSpPr>
          <p:cNvPr id="3" name="TextBox 2"/>
          <p:cNvSpPr txBox="1"/>
          <p:nvPr/>
        </p:nvSpPr>
        <p:spPr>
          <a:xfrm>
            <a:off x="0" y="276999"/>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What are the Delivery Units?</a:t>
            </a:r>
            <a:endParaRPr lang="en-PH" sz="4400" dirty="0">
              <a:solidFill>
                <a:srgbClr val="102947"/>
              </a:solidFill>
              <a:latin typeface="Franklin Gothic Medium" panose="020B060302010202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2743200" y="927080"/>
            <a:ext cx="2194560" cy="2194560"/>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5196840" y="1247120"/>
            <a:ext cx="1737360" cy="1737360"/>
          </a:xfrm>
          <a:prstGeom prst="rect">
            <a:avLst/>
          </a:prstGeom>
        </p:spPr>
      </p:pic>
      <p:pic>
        <p:nvPicPr>
          <p:cNvPr id="7" name="Picture 6"/>
          <p:cNvPicPr>
            <a:picLocks noChangeAspect="1"/>
          </p:cNvPicPr>
          <p:nvPr/>
        </p:nvPicPr>
        <p:blipFill rotWithShape="1">
          <a:blip r:embed="rId5" cstate="print">
            <a:clrChange>
              <a:clrFrom>
                <a:srgbClr val="FBFBFB"/>
              </a:clrFrom>
              <a:clrTo>
                <a:srgbClr val="FBFBFB">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l="4060" t="17566" r="55342" b="20955"/>
          <a:stretch/>
        </p:blipFill>
        <p:spPr>
          <a:xfrm>
            <a:off x="-152400" y="980821"/>
            <a:ext cx="2926080" cy="2156059"/>
          </a:xfrm>
          <a:prstGeom prst="rect">
            <a:avLst/>
          </a:prstGeom>
        </p:spPr>
      </p:pic>
      <p:pic>
        <p:nvPicPr>
          <p:cNvPr id="8" name="Picture 7"/>
          <p:cNvPicPr>
            <a:picLocks noChangeAspect="1"/>
          </p:cNvPicPr>
          <p:nvPr/>
        </p:nvPicPr>
        <p:blipFill rotWithShape="1">
          <a:blip r:embed="rId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xmlns="" val="0"/>
              </a:ext>
            </a:extLst>
          </a:blip>
          <a:srcRect l="25163" t="19935" r="25163" b="19935"/>
          <a:stretch/>
        </p:blipFill>
        <p:spPr>
          <a:xfrm>
            <a:off x="7467600" y="1358613"/>
            <a:ext cx="1280160" cy="1549667"/>
          </a:xfrm>
          <a:prstGeom prst="rect">
            <a:avLst/>
          </a:prstGeom>
        </p:spPr>
      </p:pic>
      <p:sp>
        <p:nvSpPr>
          <p:cNvPr id="9" name="TextBox 8"/>
          <p:cNvSpPr txBox="1"/>
          <p:nvPr/>
        </p:nvSpPr>
        <p:spPr>
          <a:xfrm>
            <a:off x="381000" y="3060680"/>
            <a:ext cx="1828800"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smtClean="0">
                <a:latin typeface="Franklin Gothic Book" panose="020B0503020102020204" pitchFamily="34" charset="0"/>
              </a:rPr>
              <a:t>OSEC, bureaus and services, and NEAP</a:t>
            </a:r>
            <a:endParaRPr lang="en-PH" sz="2800" dirty="0">
              <a:latin typeface="Franklin Gothic Book" panose="020B0503020102020204" pitchFamily="34" charset="0"/>
            </a:endParaRPr>
          </a:p>
        </p:txBody>
      </p:sp>
      <p:sp>
        <p:nvSpPr>
          <p:cNvPr id="10" name="TextBox 9"/>
          <p:cNvSpPr txBox="1"/>
          <p:nvPr/>
        </p:nvSpPr>
        <p:spPr>
          <a:xfrm>
            <a:off x="2804160" y="3060680"/>
            <a:ext cx="18288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latin typeface="Franklin Gothic Book" panose="020B0503020102020204" pitchFamily="34" charset="0"/>
              </a:rPr>
              <a:t>17 ROs</a:t>
            </a:r>
          </a:p>
          <a:p>
            <a:r>
              <a:rPr lang="en-US" sz="1600" i="1" dirty="0" smtClean="0">
                <a:latin typeface="Franklin Gothic Book" panose="020B0503020102020204" pitchFamily="34" charset="0"/>
              </a:rPr>
              <a:t>*including NIR</a:t>
            </a:r>
          </a:p>
          <a:p>
            <a:r>
              <a:rPr lang="en-US" sz="1600" i="1" dirty="0" smtClean="0">
                <a:latin typeface="Franklin Gothic Book" panose="020B0503020102020204" pitchFamily="34" charset="0"/>
              </a:rPr>
              <a:t>*excluding ARMM</a:t>
            </a:r>
            <a:endParaRPr lang="en-PH" sz="1600" i="1" dirty="0">
              <a:latin typeface="Franklin Gothic Book" panose="020B0503020102020204" pitchFamily="34" charset="0"/>
            </a:endParaRPr>
          </a:p>
        </p:txBody>
      </p:sp>
      <p:sp>
        <p:nvSpPr>
          <p:cNvPr id="11" name="TextBox 10"/>
          <p:cNvSpPr txBox="1"/>
          <p:nvPr/>
        </p:nvSpPr>
        <p:spPr>
          <a:xfrm>
            <a:off x="5105400" y="3060680"/>
            <a:ext cx="182880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latin typeface="Franklin Gothic Book" panose="020B0503020102020204" pitchFamily="34" charset="0"/>
              </a:rPr>
              <a:t>All SDOs of the 17 regions</a:t>
            </a:r>
            <a:endParaRPr lang="en-PH" sz="2800" i="1" dirty="0">
              <a:latin typeface="Franklin Gothic Book" panose="020B0503020102020204" pitchFamily="34" charset="0"/>
            </a:endParaRPr>
          </a:p>
        </p:txBody>
      </p:sp>
      <p:sp>
        <p:nvSpPr>
          <p:cNvPr id="12" name="TextBox 11"/>
          <p:cNvSpPr txBox="1"/>
          <p:nvPr/>
        </p:nvSpPr>
        <p:spPr>
          <a:xfrm>
            <a:off x="7153154" y="3060680"/>
            <a:ext cx="1914646"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700" dirty="0" smtClean="0">
                <a:latin typeface="Franklin Gothic Book" panose="020B0503020102020204" pitchFamily="34" charset="0"/>
              </a:rPr>
              <a:t>All public elementary, JHS and SHS</a:t>
            </a:r>
            <a:endParaRPr lang="en-PH" sz="2700" i="1" dirty="0">
              <a:latin typeface="Franklin Gothic Book" panose="020B0503020102020204" pitchFamily="34" charset="0"/>
            </a:endParaRPr>
          </a:p>
        </p:txBody>
      </p:sp>
      <p:sp>
        <p:nvSpPr>
          <p:cNvPr id="4" name="TextBox 3"/>
          <p:cNvSpPr txBox="1"/>
          <p:nvPr/>
        </p:nvSpPr>
        <p:spPr>
          <a:xfrm>
            <a:off x="990600" y="1447800"/>
            <a:ext cx="609600" cy="369332"/>
          </a:xfrm>
          <a:prstGeom prst="rect">
            <a:avLst/>
          </a:prstGeom>
          <a:noFill/>
        </p:spPr>
        <p:txBody>
          <a:bodyPr wrap="square" rtlCol="0">
            <a:spAutoFit/>
          </a:bodyPr>
          <a:lstStyle/>
          <a:p>
            <a:pPr algn="ctr"/>
            <a:r>
              <a:rPr lang="en-US" b="1" dirty="0" smtClean="0">
                <a:solidFill>
                  <a:schemeClr val="bg1"/>
                </a:solidFill>
                <a:latin typeface="Franklin Gothic Book" panose="020B0503020102020204" pitchFamily="34" charset="0"/>
              </a:rPr>
              <a:t>CO</a:t>
            </a:r>
            <a:endParaRPr lang="en-PH" b="1" dirty="0">
              <a:solidFill>
                <a:schemeClr val="bg1"/>
              </a:solidFill>
              <a:latin typeface="Franklin Gothic Book" panose="020B0503020102020204" pitchFamily="34" charset="0"/>
            </a:endParaRPr>
          </a:p>
        </p:txBody>
      </p:sp>
      <p:sp>
        <p:nvSpPr>
          <p:cNvPr id="13" name="TextBox 12"/>
          <p:cNvSpPr txBox="1"/>
          <p:nvPr/>
        </p:nvSpPr>
        <p:spPr>
          <a:xfrm>
            <a:off x="3505200" y="2233036"/>
            <a:ext cx="609600" cy="369332"/>
          </a:xfrm>
          <a:prstGeom prst="rect">
            <a:avLst/>
          </a:prstGeom>
          <a:noFill/>
        </p:spPr>
        <p:txBody>
          <a:bodyPr wrap="square" rtlCol="0">
            <a:spAutoFit/>
          </a:bodyPr>
          <a:lstStyle/>
          <a:p>
            <a:pPr algn="ctr"/>
            <a:r>
              <a:rPr lang="en-US" b="1" dirty="0" smtClean="0">
                <a:solidFill>
                  <a:schemeClr val="bg1"/>
                </a:solidFill>
                <a:latin typeface="Franklin Gothic Book" panose="020B0503020102020204" pitchFamily="34" charset="0"/>
              </a:rPr>
              <a:t>RO</a:t>
            </a:r>
            <a:endParaRPr lang="en-PH" b="1" dirty="0">
              <a:solidFill>
                <a:schemeClr val="bg1"/>
              </a:solidFill>
              <a:latin typeface="Franklin Gothic Book" panose="020B0503020102020204" pitchFamily="34" charset="0"/>
            </a:endParaRPr>
          </a:p>
        </p:txBody>
      </p:sp>
      <p:sp>
        <p:nvSpPr>
          <p:cNvPr id="14" name="TextBox 13"/>
          <p:cNvSpPr txBox="1"/>
          <p:nvPr/>
        </p:nvSpPr>
        <p:spPr>
          <a:xfrm>
            <a:off x="5783580" y="2115800"/>
            <a:ext cx="609600" cy="369332"/>
          </a:xfrm>
          <a:prstGeom prst="rect">
            <a:avLst/>
          </a:prstGeom>
          <a:noFill/>
        </p:spPr>
        <p:txBody>
          <a:bodyPr wrap="square" rtlCol="0">
            <a:spAutoFit/>
          </a:bodyPr>
          <a:lstStyle/>
          <a:p>
            <a:pPr algn="ctr"/>
            <a:r>
              <a:rPr lang="en-US" b="1" dirty="0" smtClean="0">
                <a:solidFill>
                  <a:schemeClr val="bg1"/>
                </a:solidFill>
                <a:latin typeface="Franklin Gothic Book" panose="020B0503020102020204" pitchFamily="34" charset="0"/>
              </a:rPr>
              <a:t>SDO</a:t>
            </a:r>
            <a:endParaRPr lang="en-PH"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xmlns="" val="74138237"/>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6098102" y="777240"/>
            <a:ext cx="2194560" cy="2194560"/>
          </a:xfrm>
          <a:prstGeom prst="rect">
            <a:avLst/>
          </a:prstGeom>
        </p:spPr>
      </p:pic>
      <p:sp>
        <p:nvSpPr>
          <p:cNvPr id="3" name="TextBox 2"/>
          <p:cNvSpPr txBox="1"/>
          <p:nvPr/>
        </p:nvSpPr>
        <p:spPr>
          <a:xfrm>
            <a:off x="0"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School Level Ranking</a:t>
            </a:r>
            <a:endParaRPr lang="en-PH" sz="4400" dirty="0">
              <a:solidFill>
                <a:srgbClr val="102947"/>
              </a:solidFill>
              <a:latin typeface="Franklin Gothic Medium" panose="020B0603020102020204" pitchFamily="34" charset="0"/>
            </a:endParaRPr>
          </a:p>
        </p:txBody>
      </p:sp>
      <p:sp>
        <p:nvSpPr>
          <p:cNvPr id="7" name="TextBox 6"/>
          <p:cNvSpPr txBox="1"/>
          <p:nvPr/>
        </p:nvSpPr>
        <p:spPr>
          <a:xfrm>
            <a:off x="6860102" y="2083196"/>
            <a:ext cx="609600" cy="369332"/>
          </a:xfrm>
          <a:prstGeom prst="rect">
            <a:avLst/>
          </a:prstGeom>
          <a:noFill/>
        </p:spPr>
        <p:txBody>
          <a:bodyPr wrap="square" rtlCol="0">
            <a:spAutoFit/>
          </a:bodyPr>
          <a:lstStyle/>
          <a:p>
            <a:pPr algn="ctr"/>
            <a:r>
              <a:rPr lang="en-US" b="1" dirty="0" smtClean="0">
                <a:solidFill>
                  <a:schemeClr val="bg1"/>
                </a:solidFill>
                <a:latin typeface="Franklin Gothic Book" panose="020B0503020102020204" pitchFamily="34" charset="0"/>
              </a:rPr>
              <a:t>RO</a:t>
            </a:r>
            <a:endParaRPr lang="en-PH" b="1" dirty="0">
              <a:solidFill>
                <a:schemeClr val="bg1"/>
              </a:solidFill>
              <a:latin typeface="Franklin Gothic Book" panose="020B0503020102020204" pitchFamily="34" charset="0"/>
            </a:endParaRPr>
          </a:p>
        </p:txBody>
      </p:sp>
      <p:pic>
        <p:nvPicPr>
          <p:cNvPr id="8" name="Picture 7"/>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xmlns="" val="0"/>
              </a:ext>
            </a:extLst>
          </a:blip>
          <a:srcRect l="25163" t="19935" r="25163" b="19935"/>
          <a:stretch/>
        </p:blipFill>
        <p:spPr>
          <a:xfrm>
            <a:off x="4926724" y="3084094"/>
            <a:ext cx="914400" cy="1106906"/>
          </a:xfrm>
          <a:prstGeom prst="rect">
            <a:avLst/>
          </a:prstGeom>
        </p:spPr>
      </p:pic>
      <p:pic>
        <p:nvPicPr>
          <p:cNvPr id="9" name="Picture 8"/>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xmlns="" val="0"/>
              </a:ext>
            </a:extLst>
          </a:blip>
          <a:srcRect l="25163" t="19935" r="25163" b="19935"/>
          <a:stretch/>
        </p:blipFill>
        <p:spPr>
          <a:xfrm>
            <a:off x="4913586" y="4227094"/>
            <a:ext cx="914400" cy="1106906"/>
          </a:xfrm>
          <a:prstGeom prst="rect">
            <a:avLst/>
          </a:prstGeom>
        </p:spPr>
      </p:pic>
      <p:pic>
        <p:nvPicPr>
          <p:cNvPr id="10" name="Picture 9"/>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xmlns="" val="0"/>
              </a:ext>
            </a:extLst>
          </a:blip>
          <a:srcRect l="25163" t="19935" r="25163" b="19935"/>
          <a:stretch/>
        </p:blipFill>
        <p:spPr>
          <a:xfrm>
            <a:off x="4926724" y="5370094"/>
            <a:ext cx="914400" cy="1106906"/>
          </a:xfrm>
          <a:prstGeom prst="rect">
            <a:avLst/>
          </a:prstGeom>
        </p:spPr>
      </p:pic>
      <p:pic>
        <p:nvPicPr>
          <p:cNvPr id="11" name="Picture 10"/>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xmlns="" val="0"/>
              </a:ext>
            </a:extLst>
          </a:blip>
          <a:srcRect l="25163" t="19935" r="25163" b="19935"/>
          <a:stretch/>
        </p:blipFill>
        <p:spPr>
          <a:xfrm>
            <a:off x="6766034" y="3236494"/>
            <a:ext cx="731520" cy="885524"/>
          </a:xfrm>
          <a:prstGeom prst="rect">
            <a:avLst/>
          </a:prstGeom>
        </p:spPr>
      </p:pic>
      <p:pic>
        <p:nvPicPr>
          <p:cNvPr id="12" name="Picture 11"/>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xmlns="" val="0"/>
              </a:ext>
            </a:extLst>
          </a:blip>
          <a:srcRect l="25163" t="19935" r="25163" b="19935"/>
          <a:stretch/>
        </p:blipFill>
        <p:spPr>
          <a:xfrm>
            <a:off x="6760779" y="4379494"/>
            <a:ext cx="731520" cy="885524"/>
          </a:xfrm>
          <a:prstGeom prst="rect">
            <a:avLst/>
          </a:prstGeom>
        </p:spPr>
      </p:pic>
      <p:pic>
        <p:nvPicPr>
          <p:cNvPr id="13" name="Picture 12"/>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xmlns="" val="0"/>
              </a:ext>
            </a:extLst>
          </a:blip>
          <a:srcRect l="25163" t="19935" r="25163" b="19935"/>
          <a:stretch/>
        </p:blipFill>
        <p:spPr>
          <a:xfrm>
            <a:off x="6773917" y="5522494"/>
            <a:ext cx="731520" cy="885524"/>
          </a:xfrm>
          <a:prstGeom prst="rect">
            <a:avLst/>
          </a:prstGeom>
        </p:spPr>
      </p:pic>
      <p:pic>
        <p:nvPicPr>
          <p:cNvPr id="14" name="Picture 13"/>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xmlns="" val="0"/>
              </a:ext>
            </a:extLst>
          </a:blip>
          <a:srcRect l="25163" t="19935" r="25163" b="19935"/>
          <a:stretch/>
        </p:blipFill>
        <p:spPr>
          <a:xfrm>
            <a:off x="8297917" y="3262335"/>
            <a:ext cx="548640" cy="664143"/>
          </a:xfrm>
          <a:prstGeom prst="rect">
            <a:avLst/>
          </a:prstGeom>
        </p:spPr>
      </p:pic>
      <p:pic>
        <p:nvPicPr>
          <p:cNvPr id="15" name="Picture 14"/>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xmlns="" val="0"/>
              </a:ext>
            </a:extLst>
          </a:blip>
          <a:srcRect l="25163" t="19935" r="25163" b="19935"/>
          <a:stretch/>
        </p:blipFill>
        <p:spPr>
          <a:xfrm>
            <a:off x="8292662" y="4405335"/>
            <a:ext cx="548640" cy="664143"/>
          </a:xfrm>
          <a:prstGeom prst="rect">
            <a:avLst/>
          </a:prstGeom>
        </p:spPr>
      </p:pic>
      <p:pic>
        <p:nvPicPr>
          <p:cNvPr id="16" name="Picture 15"/>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xmlns="" val="0"/>
              </a:ext>
            </a:extLst>
          </a:blip>
          <a:srcRect l="25163" t="19935" r="25163" b="19935"/>
          <a:stretch/>
        </p:blipFill>
        <p:spPr>
          <a:xfrm>
            <a:off x="8305800" y="5548335"/>
            <a:ext cx="548640" cy="664143"/>
          </a:xfrm>
          <a:prstGeom prst="rect">
            <a:avLst/>
          </a:prstGeom>
        </p:spPr>
      </p:pic>
      <p:sp>
        <p:nvSpPr>
          <p:cNvPr id="17" name="TextBox 16"/>
          <p:cNvSpPr txBox="1"/>
          <p:nvPr/>
        </p:nvSpPr>
        <p:spPr>
          <a:xfrm>
            <a:off x="4698124" y="2743200"/>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LARGE</a:t>
            </a:r>
            <a:endParaRPr lang="en-PH" sz="2000" b="1" dirty="0">
              <a:solidFill>
                <a:srgbClr val="7030A0"/>
              </a:solidFill>
              <a:latin typeface="Franklin Gothic Book" panose="020B0503020102020204" pitchFamily="34" charset="0"/>
            </a:endParaRPr>
          </a:p>
        </p:txBody>
      </p:sp>
      <p:sp>
        <p:nvSpPr>
          <p:cNvPr id="18" name="TextBox 17"/>
          <p:cNvSpPr txBox="1"/>
          <p:nvPr/>
        </p:nvSpPr>
        <p:spPr>
          <a:xfrm>
            <a:off x="6463862" y="2743200"/>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MEDIUM</a:t>
            </a:r>
            <a:endParaRPr lang="en-PH" sz="2000" b="1" dirty="0">
              <a:solidFill>
                <a:srgbClr val="7030A0"/>
              </a:solidFill>
              <a:latin typeface="Franklin Gothic Book" panose="020B0503020102020204" pitchFamily="34" charset="0"/>
            </a:endParaRPr>
          </a:p>
        </p:txBody>
      </p:sp>
      <p:sp>
        <p:nvSpPr>
          <p:cNvPr id="19" name="TextBox 18"/>
          <p:cNvSpPr txBox="1"/>
          <p:nvPr/>
        </p:nvSpPr>
        <p:spPr>
          <a:xfrm>
            <a:off x="7911662" y="2743200"/>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SMALL</a:t>
            </a:r>
            <a:endParaRPr lang="en-PH" sz="2000" b="1" dirty="0">
              <a:solidFill>
                <a:srgbClr val="7030A0"/>
              </a:solidFill>
              <a:latin typeface="Franklin Gothic Book" panose="020B0503020102020204" pitchFamily="34" charset="0"/>
            </a:endParaRPr>
          </a:p>
        </p:txBody>
      </p:sp>
      <p:sp>
        <p:nvSpPr>
          <p:cNvPr id="20" name="TextBox 19"/>
          <p:cNvSpPr txBox="1"/>
          <p:nvPr/>
        </p:nvSpPr>
        <p:spPr>
          <a:xfrm>
            <a:off x="152400" y="1143000"/>
            <a:ext cx="3541986" cy="529375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buFont typeface="Wingdings" panose="05000000000000000000" pitchFamily="2" charset="2"/>
              <a:buChar char="§"/>
            </a:pPr>
            <a:r>
              <a:rPr lang="en-US" b="1" dirty="0" smtClean="0">
                <a:latin typeface="Franklin Gothic Book" panose="020B0503020102020204" pitchFamily="34" charset="0"/>
              </a:rPr>
              <a:t>Covers all </a:t>
            </a:r>
            <a:r>
              <a:rPr lang="en-US" b="1" dirty="0">
                <a:latin typeface="Franklin Gothic Book" panose="020B0503020102020204" pitchFamily="34" charset="0"/>
              </a:rPr>
              <a:t>public elementary, JHS and </a:t>
            </a:r>
            <a:r>
              <a:rPr lang="en-US" b="1" dirty="0" smtClean="0">
                <a:latin typeface="Franklin Gothic Book" panose="020B0503020102020204" pitchFamily="34" charset="0"/>
              </a:rPr>
              <a:t>SHS</a:t>
            </a:r>
          </a:p>
          <a:p>
            <a:pPr marL="800100" lvl="1" indent="-342900">
              <a:buFont typeface="Wingdings" panose="05000000000000000000" pitchFamily="2" charset="2"/>
              <a:buChar char="ü"/>
            </a:pPr>
            <a:r>
              <a:rPr lang="en-US" sz="1400" b="1" dirty="0" smtClean="0">
                <a:latin typeface="Franklin Gothic Book" panose="020B0503020102020204" pitchFamily="34" charset="0"/>
              </a:rPr>
              <a:t>school ID registered in EBEIS</a:t>
            </a:r>
          </a:p>
          <a:p>
            <a:pPr marL="800100" lvl="1" indent="-342900">
              <a:buFont typeface="Wingdings" panose="05000000000000000000" pitchFamily="2" charset="2"/>
              <a:buChar char="ü"/>
            </a:pPr>
            <a:r>
              <a:rPr lang="en-US" sz="1400" b="1" dirty="0">
                <a:latin typeface="Franklin Gothic Book" panose="020B0503020102020204" pitchFamily="34" charset="0"/>
              </a:rPr>
              <a:t>c</a:t>
            </a:r>
            <a:r>
              <a:rPr lang="en-US" sz="1400" b="1" dirty="0" smtClean="0">
                <a:latin typeface="Franklin Gothic Book" panose="020B0503020102020204" pitchFamily="34" charset="0"/>
              </a:rPr>
              <a:t>ompleted at least 1 </a:t>
            </a:r>
            <a:r>
              <a:rPr lang="en-US" sz="1400" b="1" dirty="0">
                <a:latin typeface="Franklin Gothic Book" panose="020B0503020102020204" pitchFamily="34" charset="0"/>
              </a:rPr>
              <a:t>rating period by </a:t>
            </a:r>
            <a:r>
              <a:rPr lang="en-US" sz="1400" b="1" dirty="0" smtClean="0">
                <a:latin typeface="Franklin Gothic Book" panose="020B0503020102020204" pitchFamily="34" charset="0"/>
              </a:rPr>
              <a:t>end-SY2015-16 </a:t>
            </a:r>
          </a:p>
          <a:p>
            <a:pPr lvl="1">
              <a:spcAft>
                <a:spcPts val="1800"/>
              </a:spcAft>
            </a:pPr>
            <a:r>
              <a:rPr lang="en-US" sz="1400" b="1" i="1" dirty="0" smtClean="0">
                <a:latin typeface="Franklin Gothic Book" panose="020B0503020102020204" pitchFamily="34" charset="0"/>
              </a:rPr>
              <a:t>*Annex </a:t>
            </a:r>
            <a:r>
              <a:rPr lang="en-US" sz="1400" b="1" i="1" dirty="0">
                <a:latin typeface="Franklin Gothic Book" panose="020B0503020102020204" pitchFamily="34" charset="0"/>
              </a:rPr>
              <a:t>and extension </a:t>
            </a:r>
            <a:r>
              <a:rPr lang="en-US" sz="1400" b="1" i="1" dirty="0" smtClean="0">
                <a:latin typeface="Franklin Gothic Book" panose="020B0503020102020204" pitchFamily="34" charset="0"/>
              </a:rPr>
              <a:t>schools that do not have school ID at the start of SY will be included </a:t>
            </a:r>
            <a:r>
              <a:rPr lang="en-US" sz="1400" b="1" i="1" dirty="0">
                <a:latin typeface="Franklin Gothic Book" panose="020B0503020102020204" pitchFamily="34" charset="0"/>
              </a:rPr>
              <a:t>in mother </a:t>
            </a:r>
            <a:r>
              <a:rPr lang="en-US" sz="1400" b="1" i="1" dirty="0" smtClean="0">
                <a:latin typeface="Franklin Gothic Book" panose="020B0503020102020204" pitchFamily="34" charset="0"/>
              </a:rPr>
              <a:t>school</a:t>
            </a:r>
            <a:endParaRPr lang="en-US" sz="1400" b="1" dirty="0" smtClean="0">
              <a:latin typeface="Franklin Gothic Book" panose="020B0503020102020204" pitchFamily="34" charset="0"/>
            </a:endParaRPr>
          </a:p>
          <a:p>
            <a:pPr marL="342900" indent="-342900">
              <a:spcAft>
                <a:spcPts val="1800"/>
              </a:spcAft>
              <a:buFont typeface="Wingdings" panose="05000000000000000000" pitchFamily="2" charset="2"/>
              <a:buChar char="§"/>
            </a:pPr>
            <a:r>
              <a:rPr lang="en-US" b="1" dirty="0" smtClean="0">
                <a:latin typeface="Franklin Gothic Book" panose="020B0503020102020204" pitchFamily="34" charset="0"/>
              </a:rPr>
              <a:t>Schools will be ranked at the regional level</a:t>
            </a:r>
          </a:p>
          <a:p>
            <a:pPr marL="342900" indent="-342900">
              <a:buFont typeface="Wingdings" panose="05000000000000000000" pitchFamily="2" charset="2"/>
              <a:buChar char="§"/>
            </a:pPr>
            <a:r>
              <a:rPr lang="en-US" b="1" dirty="0" smtClean="0">
                <a:latin typeface="Franklin Gothic Book" panose="020B0503020102020204" pitchFamily="34" charset="0"/>
              </a:rPr>
              <a:t>Separate ranking for Elementary and Secondary schools</a:t>
            </a:r>
          </a:p>
          <a:p>
            <a:pPr lvl="1">
              <a:spcAft>
                <a:spcPts val="1800"/>
              </a:spcAft>
            </a:pPr>
            <a:r>
              <a:rPr lang="en-US" sz="1400" b="1" i="1" dirty="0" smtClean="0">
                <a:latin typeface="Franklin Gothic Book" panose="020B0503020102020204" pitchFamily="34" charset="0"/>
              </a:rPr>
              <a:t>* Secondary include JHS and SHS</a:t>
            </a:r>
          </a:p>
          <a:p>
            <a:pPr marL="342900" indent="-342900">
              <a:spcAft>
                <a:spcPts val="1800"/>
              </a:spcAft>
              <a:buFont typeface="Wingdings" panose="05000000000000000000" pitchFamily="2" charset="2"/>
              <a:buChar char="§"/>
            </a:pPr>
            <a:r>
              <a:rPr lang="en-US" b="1" dirty="0" smtClean="0">
                <a:latin typeface="Franklin Gothic Book" panose="020B0503020102020204" pitchFamily="34" charset="0"/>
              </a:rPr>
              <a:t>Separate ranking for LARGE, MEDIUM, and SMALL schools</a:t>
            </a:r>
            <a:endParaRPr lang="en-PH" b="1" dirty="0" smtClean="0">
              <a:latin typeface="Franklin Gothic Book" panose="020B0503020102020204" pitchFamily="34" charset="0"/>
            </a:endParaRPr>
          </a:p>
          <a:p>
            <a:pPr marL="342900" indent="-342900">
              <a:spcAft>
                <a:spcPts val="1800"/>
              </a:spcAft>
              <a:buFont typeface="Wingdings" panose="05000000000000000000" pitchFamily="2" charset="2"/>
              <a:buChar char="§"/>
            </a:pPr>
            <a:r>
              <a:rPr lang="en-US" b="1" dirty="0" smtClean="0">
                <a:latin typeface="Franklin Gothic Book" panose="020B0503020102020204" pitchFamily="34" charset="0"/>
              </a:rPr>
              <a:t>RSHS will be ranked nationally</a:t>
            </a:r>
            <a:endParaRPr lang="en-PH" b="1" dirty="0">
              <a:latin typeface="Franklin Gothic Book" panose="020B0503020102020204" pitchFamily="34" charset="0"/>
            </a:endParaRPr>
          </a:p>
        </p:txBody>
      </p:sp>
      <p:sp>
        <p:nvSpPr>
          <p:cNvPr id="21" name="TextBox 20"/>
          <p:cNvSpPr txBox="1"/>
          <p:nvPr/>
        </p:nvSpPr>
        <p:spPr>
          <a:xfrm>
            <a:off x="3541986" y="3665956"/>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BEST</a:t>
            </a:r>
            <a:endParaRPr lang="en-PH" sz="2000" b="1" dirty="0">
              <a:solidFill>
                <a:srgbClr val="7030A0"/>
              </a:solidFill>
              <a:latin typeface="Franklin Gothic Book" panose="020B0503020102020204" pitchFamily="34" charset="0"/>
            </a:endParaRPr>
          </a:p>
        </p:txBody>
      </p:sp>
      <p:sp>
        <p:nvSpPr>
          <p:cNvPr id="22" name="TextBox 21"/>
          <p:cNvSpPr txBox="1"/>
          <p:nvPr/>
        </p:nvSpPr>
        <p:spPr>
          <a:xfrm>
            <a:off x="3568262" y="4800600"/>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BETTER</a:t>
            </a:r>
            <a:endParaRPr lang="en-PH" sz="2000" b="1" dirty="0">
              <a:solidFill>
                <a:srgbClr val="7030A0"/>
              </a:solidFill>
              <a:latin typeface="Franklin Gothic Book" panose="020B0503020102020204" pitchFamily="34" charset="0"/>
            </a:endParaRPr>
          </a:p>
        </p:txBody>
      </p:sp>
      <p:sp>
        <p:nvSpPr>
          <p:cNvPr id="23" name="TextBox 22"/>
          <p:cNvSpPr txBox="1"/>
          <p:nvPr/>
        </p:nvSpPr>
        <p:spPr>
          <a:xfrm>
            <a:off x="3568262" y="5976272"/>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GOOD</a:t>
            </a:r>
            <a:endParaRPr lang="en-PH" sz="2000" b="1" dirty="0">
              <a:solidFill>
                <a:srgbClr val="7030A0"/>
              </a:solidFill>
              <a:latin typeface="Franklin Gothic Book" panose="020B0503020102020204" pitchFamily="34" charset="0"/>
            </a:endParaRPr>
          </a:p>
        </p:txBody>
      </p:sp>
      <p:pic>
        <p:nvPicPr>
          <p:cNvPr id="24" name="Picture 23"/>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754880" y="3143310"/>
            <a:ext cx="4297680" cy="3257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5947336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Effect transition="in" filter="fade">
                                      <p:cBhvr>
                                        <p:cTn id="14" dur="1000"/>
                                        <p:tgtEl>
                                          <p:spTgt spid="20">
                                            <p:txEl>
                                              <p:pRg st="1" end="1"/>
                                            </p:txEl>
                                          </p:spTgt>
                                        </p:tgtEl>
                                      </p:cBhvr>
                                    </p:animEffect>
                                    <p:anim calcmode="lin" valueType="num">
                                      <p:cBhvr>
                                        <p:cTn id="15"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fade">
                                      <p:cBhvr>
                                        <p:cTn id="21" dur="1000"/>
                                        <p:tgtEl>
                                          <p:spTgt spid="20">
                                            <p:txEl>
                                              <p:pRg st="2" end="2"/>
                                            </p:txEl>
                                          </p:spTgt>
                                        </p:tgtEl>
                                      </p:cBhvr>
                                    </p:animEffect>
                                    <p:anim calcmode="lin" valueType="num">
                                      <p:cBhvr>
                                        <p:cTn id="22"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fade">
                                      <p:cBhvr>
                                        <p:cTn id="28" dur="1000"/>
                                        <p:tgtEl>
                                          <p:spTgt spid="20">
                                            <p:txEl>
                                              <p:pRg st="3" end="3"/>
                                            </p:txEl>
                                          </p:spTgt>
                                        </p:tgtEl>
                                      </p:cBhvr>
                                    </p:animEffect>
                                    <p:anim calcmode="lin" valueType="num">
                                      <p:cBhvr>
                                        <p:cTn id="29"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xEl>
                                              <p:pRg st="4" end="4"/>
                                            </p:txEl>
                                          </p:spTgt>
                                        </p:tgtEl>
                                        <p:attrNameLst>
                                          <p:attrName>style.visibility</p:attrName>
                                        </p:attrNameLst>
                                      </p:cBhvr>
                                      <p:to>
                                        <p:strVal val="visible"/>
                                      </p:to>
                                    </p:set>
                                    <p:animEffect transition="in" filter="fade">
                                      <p:cBhvr>
                                        <p:cTn id="35" dur="1000"/>
                                        <p:tgtEl>
                                          <p:spTgt spid="20">
                                            <p:txEl>
                                              <p:pRg st="4" end="4"/>
                                            </p:txEl>
                                          </p:spTgt>
                                        </p:tgtEl>
                                      </p:cBhvr>
                                    </p:animEffect>
                                    <p:anim calcmode="lin" valueType="num">
                                      <p:cBhvr>
                                        <p:cTn id="36"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xEl>
                                              <p:pRg st="5" end="5"/>
                                            </p:txEl>
                                          </p:spTgt>
                                        </p:tgtEl>
                                        <p:attrNameLst>
                                          <p:attrName>style.visibility</p:attrName>
                                        </p:attrNameLst>
                                      </p:cBhvr>
                                      <p:to>
                                        <p:strVal val="visible"/>
                                      </p:to>
                                    </p:set>
                                    <p:animEffect transition="in" filter="fade">
                                      <p:cBhvr>
                                        <p:cTn id="42" dur="1000"/>
                                        <p:tgtEl>
                                          <p:spTgt spid="20">
                                            <p:txEl>
                                              <p:pRg st="5" end="5"/>
                                            </p:txEl>
                                          </p:spTgt>
                                        </p:tgtEl>
                                      </p:cBhvr>
                                    </p:animEffect>
                                    <p:anim calcmode="lin" valueType="num">
                                      <p:cBhvr>
                                        <p:cTn id="43"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
                                            <p:txEl>
                                              <p:pRg st="6" end="6"/>
                                            </p:txEl>
                                          </p:spTgt>
                                        </p:tgtEl>
                                        <p:attrNameLst>
                                          <p:attrName>style.visibility</p:attrName>
                                        </p:attrNameLst>
                                      </p:cBhvr>
                                      <p:to>
                                        <p:strVal val="visible"/>
                                      </p:to>
                                    </p:set>
                                    <p:animEffect transition="in" filter="fade">
                                      <p:cBhvr>
                                        <p:cTn id="49" dur="1000"/>
                                        <p:tgtEl>
                                          <p:spTgt spid="20">
                                            <p:txEl>
                                              <p:pRg st="6" end="6"/>
                                            </p:txEl>
                                          </p:spTgt>
                                        </p:tgtEl>
                                      </p:cBhvr>
                                    </p:animEffect>
                                    <p:anim calcmode="lin" valueType="num">
                                      <p:cBhvr>
                                        <p:cTn id="50"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xEl>
                                              <p:pRg st="7" end="7"/>
                                            </p:txEl>
                                          </p:spTgt>
                                        </p:tgtEl>
                                        <p:attrNameLst>
                                          <p:attrName>style.visibility</p:attrName>
                                        </p:attrNameLst>
                                      </p:cBhvr>
                                      <p:to>
                                        <p:strVal val="visible"/>
                                      </p:to>
                                    </p:set>
                                    <p:animEffect transition="in" filter="fade">
                                      <p:cBhvr>
                                        <p:cTn id="56" dur="1000"/>
                                        <p:tgtEl>
                                          <p:spTgt spid="20">
                                            <p:txEl>
                                              <p:pRg st="7" end="7"/>
                                            </p:txEl>
                                          </p:spTgt>
                                        </p:tgtEl>
                                      </p:cBhvr>
                                    </p:animEffect>
                                    <p:anim calcmode="lin" valueType="num">
                                      <p:cBhvr>
                                        <p:cTn id="57"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randombar(horizontal)">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0">
                                            <p:txEl>
                                              <p:pRg st="8" end="8"/>
                                            </p:txEl>
                                          </p:spTgt>
                                        </p:tgtEl>
                                        <p:attrNameLst>
                                          <p:attrName>style.visibility</p:attrName>
                                        </p:attrNameLst>
                                      </p:cBhvr>
                                      <p:to>
                                        <p:strVal val="visible"/>
                                      </p:to>
                                    </p:set>
                                    <p:animEffect transition="in" filter="fade">
                                      <p:cBhvr>
                                        <p:cTn id="68" dur="1000"/>
                                        <p:tgtEl>
                                          <p:spTgt spid="20">
                                            <p:txEl>
                                              <p:pRg st="8" end="8"/>
                                            </p:txEl>
                                          </p:spTgt>
                                        </p:tgtEl>
                                      </p:cBhvr>
                                    </p:animEffect>
                                    <p:anim calcmode="lin" valueType="num">
                                      <p:cBhvr>
                                        <p:cTn id="69" dur="100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2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92519"/>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School Level Ranking</a:t>
            </a:r>
            <a:endParaRPr lang="en-PH" sz="4400" dirty="0">
              <a:solidFill>
                <a:srgbClr val="102947"/>
              </a:solidFill>
              <a:latin typeface="Franklin Gothic Medium" panose="020B0603020102020204"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xmlns="" val="3639390521"/>
              </p:ext>
            </p:extLst>
          </p:nvPr>
        </p:nvGraphicFramePr>
        <p:xfrm>
          <a:off x="228600" y="1828800"/>
          <a:ext cx="4280614" cy="4693920"/>
        </p:xfrm>
        <a:graphic>
          <a:graphicData uri="http://schemas.openxmlformats.org/drawingml/2006/table">
            <a:tbl>
              <a:tblPr firstRow="1" firstCol="1" bandRow="1">
                <a:tableStyleId>{5C22544A-7EE6-4342-B048-85BDC9FD1C3A}</a:tableStyleId>
              </a:tblPr>
              <a:tblGrid>
                <a:gridCol w="3352800">
                  <a:extLst>
                    <a:ext uri="{9D8B030D-6E8A-4147-A177-3AD203B41FA5}">
                      <a16:colId xmlns:a16="http://schemas.microsoft.com/office/drawing/2014/main" xmlns="" val="3146327080"/>
                    </a:ext>
                  </a:extLst>
                </a:gridCol>
                <a:gridCol w="927814">
                  <a:extLst>
                    <a:ext uri="{9D8B030D-6E8A-4147-A177-3AD203B41FA5}">
                      <a16:colId xmlns:a16="http://schemas.microsoft.com/office/drawing/2014/main" xmlns="" val="101072418"/>
                    </a:ext>
                  </a:extLst>
                </a:gridCol>
              </a:tblGrid>
              <a:tr h="77015">
                <a:tc>
                  <a:txBody>
                    <a:bodyPr/>
                    <a:lstStyle/>
                    <a:p>
                      <a:pPr algn="ctr">
                        <a:spcAft>
                          <a:spcPts val="0"/>
                        </a:spcAft>
                      </a:pPr>
                      <a:r>
                        <a:rPr lang="en-US" sz="1600" dirty="0">
                          <a:effectLst/>
                          <a:latin typeface="Franklin Gothic Book" panose="020B0503020102020204" pitchFamily="34" charset="0"/>
                        </a:rPr>
                        <a:t>Performance Indicators</a:t>
                      </a:r>
                      <a:endParaRPr lang="en-PH"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tc>
                  <a:txBody>
                    <a:bodyPr/>
                    <a:lstStyle/>
                    <a:p>
                      <a:pPr algn="ctr">
                        <a:spcAft>
                          <a:spcPts val="0"/>
                        </a:spcAft>
                      </a:pPr>
                      <a:r>
                        <a:rPr lang="en-US" sz="1600">
                          <a:effectLst/>
                          <a:latin typeface="Franklin Gothic Book" panose="020B0503020102020204" pitchFamily="34" charset="0"/>
                        </a:rPr>
                        <a:t>Maximum Points</a:t>
                      </a:r>
                      <a:endParaRPr lang="en-PH"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4153171537"/>
                  </a:ext>
                </a:extLst>
              </a:tr>
              <a:tr h="207861">
                <a:tc>
                  <a:txBody>
                    <a:bodyPr/>
                    <a:lstStyle/>
                    <a:p>
                      <a:pPr>
                        <a:spcAft>
                          <a:spcPts val="0"/>
                        </a:spcAft>
                      </a:pPr>
                      <a:r>
                        <a:rPr lang="en-PH" sz="1600" dirty="0">
                          <a:effectLst/>
                          <a:latin typeface="Franklin Gothic Book" panose="020B0503020102020204" pitchFamily="34" charset="0"/>
                        </a:rPr>
                        <a:t>OPCRF overall </a:t>
                      </a:r>
                      <a:r>
                        <a:rPr lang="en-PH" sz="1600" dirty="0" smtClean="0">
                          <a:effectLst/>
                          <a:latin typeface="Franklin Gothic Book" panose="020B0503020102020204" pitchFamily="34" charset="0"/>
                        </a:rPr>
                        <a:t>score</a:t>
                      </a:r>
                    </a:p>
                    <a:p>
                      <a:pPr>
                        <a:spcAft>
                          <a:spcPts val="0"/>
                        </a:spcAft>
                      </a:pPr>
                      <a:endParaRPr lang="en-PH"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tc>
                  <a:txBody>
                    <a:bodyPr/>
                    <a:lstStyle/>
                    <a:p>
                      <a:pPr algn="ctr">
                        <a:spcAft>
                          <a:spcPts val="0"/>
                        </a:spcAft>
                      </a:pPr>
                      <a:r>
                        <a:rPr lang="en-US" sz="2800" b="1" dirty="0">
                          <a:effectLst/>
                          <a:latin typeface="Franklin Gothic Book" panose="020B0503020102020204" pitchFamily="34" charset="0"/>
                        </a:rPr>
                        <a:t>50</a:t>
                      </a:r>
                      <a:endParaRPr lang="en-PH" sz="28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1105056919"/>
                  </a:ext>
                </a:extLst>
              </a:tr>
              <a:tr h="478790">
                <a:tc>
                  <a:txBody>
                    <a:bodyPr/>
                    <a:lstStyle/>
                    <a:p>
                      <a:pPr>
                        <a:spcAft>
                          <a:spcPts val="0"/>
                        </a:spcAft>
                      </a:pPr>
                      <a:r>
                        <a:rPr lang="en-PH" sz="1600" dirty="0">
                          <a:effectLst/>
                          <a:latin typeface="Franklin Gothic Book" panose="020B0503020102020204" pitchFamily="34" charset="0"/>
                        </a:rPr>
                        <a:t>% of learners who scored average and better in LAPG, NAT or its equivalent in SY </a:t>
                      </a:r>
                      <a:r>
                        <a:rPr lang="en-PH" sz="1600" dirty="0" smtClean="0">
                          <a:effectLst/>
                          <a:latin typeface="Franklin Gothic Book" panose="020B0503020102020204" pitchFamily="34" charset="0"/>
                        </a:rPr>
                        <a:t>2014-15</a:t>
                      </a:r>
                    </a:p>
                    <a:p>
                      <a:pPr>
                        <a:spcAft>
                          <a:spcPts val="0"/>
                        </a:spcAft>
                      </a:pPr>
                      <a:endParaRPr lang="en-PH" sz="1600" dirty="0">
                        <a:effectLst/>
                        <a:latin typeface="Franklin Gothic Book" panose="020B0503020102020204" pitchFamily="34" charset="0"/>
                      </a:endParaRPr>
                    </a:p>
                  </a:txBody>
                  <a:tcPr marL="17328" marR="17328" marT="0" marB="0"/>
                </a:tc>
                <a:tc>
                  <a:txBody>
                    <a:bodyPr/>
                    <a:lstStyle/>
                    <a:p>
                      <a:pPr algn="ctr">
                        <a:spcAft>
                          <a:spcPts val="0"/>
                        </a:spcAft>
                      </a:pPr>
                      <a:r>
                        <a:rPr lang="en-US" sz="2800" b="1" dirty="0">
                          <a:effectLst/>
                          <a:latin typeface="Franklin Gothic Book" panose="020B0503020102020204" pitchFamily="34" charset="0"/>
                        </a:rPr>
                        <a:t>20</a:t>
                      </a:r>
                      <a:endParaRPr lang="en-PH" sz="28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1891710863"/>
                  </a:ext>
                </a:extLst>
              </a:tr>
              <a:tr h="267335">
                <a:tc>
                  <a:txBody>
                    <a:bodyPr/>
                    <a:lstStyle/>
                    <a:p>
                      <a:pPr>
                        <a:spcAft>
                          <a:spcPts val="1200"/>
                        </a:spcAft>
                      </a:pPr>
                      <a:r>
                        <a:rPr lang="fil-PH" sz="1600" dirty="0" smtClean="0">
                          <a:effectLst/>
                          <a:latin typeface="Franklin Gothic Book" panose="020B0503020102020204" pitchFamily="34" charset="0"/>
                        </a:rPr>
                        <a:t>Simple </a:t>
                      </a:r>
                      <a:r>
                        <a:rPr lang="fil-PH" sz="1600" dirty="0">
                          <a:effectLst/>
                          <a:latin typeface="Franklin Gothic Book" panose="020B0503020102020204" pitchFamily="34" charset="0"/>
                        </a:rPr>
                        <a:t>Dropout Rate in SY </a:t>
                      </a:r>
                      <a:r>
                        <a:rPr lang="fil-PH" sz="1600" dirty="0" smtClean="0">
                          <a:effectLst/>
                          <a:latin typeface="Franklin Gothic Book" panose="020B0503020102020204" pitchFamily="34" charset="0"/>
                        </a:rPr>
                        <a:t>2014-15</a:t>
                      </a:r>
                    </a:p>
                    <a:p>
                      <a:pPr>
                        <a:spcAft>
                          <a:spcPts val="1200"/>
                        </a:spcAft>
                      </a:pPr>
                      <a:endParaRPr lang="en-PH"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tc>
                  <a:txBody>
                    <a:bodyPr/>
                    <a:lstStyle/>
                    <a:p>
                      <a:pPr algn="ctr">
                        <a:spcAft>
                          <a:spcPts val="1200"/>
                        </a:spcAft>
                      </a:pPr>
                      <a:r>
                        <a:rPr lang="en-US" sz="2800" b="1" dirty="0">
                          <a:effectLst/>
                          <a:latin typeface="Franklin Gothic Book" panose="020B0503020102020204" pitchFamily="34" charset="0"/>
                        </a:rPr>
                        <a:t>20</a:t>
                      </a:r>
                      <a:endParaRPr lang="en-PH" sz="28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2376611554"/>
                  </a:ext>
                </a:extLst>
              </a:tr>
              <a:tr h="469265">
                <a:tc>
                  <a:txBody>
                    <a:bodyPr/>
                    <a:lstStyle/>
                    <a:p>
                      <a:pPr>
                        <a:spcAft>
                          <a:spcPts val="1200"/>
                        </a:spcAft>
                      </a:pPr>
                      <a:r>
                        <a:rPr lang="en-PH" sz="1600" dirty="0">
                          <a:effectLst/>
                          <a:latin typeface="Franklin Gothic Book" panose="020B0503020102020204" pitchFamily="34" charset="0"/>
                        </a:rPr>
                        <a:t>% of liquidation of school MOOE from January 1 to December 31, </a:t>
                      </a:r>
                      <a:r>
                        <a:rPr lang="en-PH" sz="1600" dirty="0" smtClean="0">
                          <a:effectLst/>
                          <a:latin typeface="Franklin Gothic Book" panose="020B0503020102020204" pitchFamily="34" charset="0"/>
                        </a:rPr>
                        <a:t>2015 </a:t>
                      </a:r>
                      <a:r>
                        <a:rPr lang="en-PH" sz="1600" dirty="0">
                          <a:effectLst/>
                          <a:latin typeface="Franklin Gothic Book" panose="020B0503020102020204" pitchFamily="34" charset="0"/>
                        </a:rPr>
                        <a:t>and timeliness of monthly submission as of the 5</a:t>
                      </a:r>
                      <a:r>
                        <a:rPr lang="en-PH" sz="1600" baseline="30000" dirty="0">
                          <a:effectLst/>
                          <a:latin typeface="Franklin Gothic Book" panose="020B0503020102020204" pitchFamily="34" charset="0"/>
                        </a:rPr>
                        <a:t>th</a:t>
                      </a:r>
                      <a:r>
                        <a:rPr lang="en-PH" sz="1600" dirty="0">
                          <a:effectLst/>
                          <a:latin typeface="Franklin Gothic Book" panose="020B0503020102020204" pitchFamily="34" charset="0"/>
                        </a:rPr>
                        <a:t> working day of the succeeding </a:t>
                      </a:r>
                      <a:r>
                        <a:rPr lang="en-PH" sz="1600" dirty="0" smtClean="0">
                          <a:effectLst/>
                          <a:latin typeface="Franklin Gothic Book" panose="020B0503020102020204" pitchFamily="34" charset="0"/>
                        </a:rPr>
                        <a:t>month.</a:t>
                      </a:r>
                    </a:p>
                    <a:p>
                      <a:pPr>
                        <a:spcAft>
                          <a:spcPts val="1200"/>
                        </a:spcAft>
                      </a:pPr>
                      <a:endParaRPr lang="en-PH" sz="1600" dirty="0">
                        <a:effectLst/>
                        <a:latin typeface="Franklin Gothic Book" panose="020B0503020102020204" pitchFamily="34" charset="0"/>
                      </a:endParaRPr>
                    </a:p>
                  </a:txBody>
                  <a:tcPr marL="17328" marR="17328" marT="0" marB="0"/>
                </a:tc>
                <a:tc>
                  <a:txBody>
                    <a:bodyPr/>
                    <a:lstStyle/>
                    <a:p>
                      <a:pPr algn="ctr">
                        <a:spcAft>
                          <a:spcPts val="1200"/>
                        </a:spcAft>
                      </a:pPr>
                      <a:r>
                        <a:rPr lang="en-US" sz="2800" b="1" dirty="0">
                          <a:effectLst/>
                          <a:latin typeface="Franklin Gothic Book" panose="020B0503020102020204" pitchFamily="34" charset="0"/>
                        </a:rPr>
                        <a:t>10</a:t>
                      </a:r>
                      <a:endParaRPr lang="en-PH" sz="28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3468730168"/>
                  </a:ext>
                </a:extLst>
              </a:tr>
              <a:tr h="231044">
                <a:tc>
                  <a:txBody>
                    <a:bodyPr/>
                    <a:lstStyle/>
                    <a:p>
                      <a:pPr>
                        <a:spcAft>
                          <a:spcPts val="0"/>
                        </a:spcAft>
                      </a:pPr>
                      <a:r>
                        <a:rPr lang="en-PH" sz="1600" dirty="0">
                          <a:effectLst/>
                          <a:latin typeface="Franklin Gothic Book" panose="020B0503020102020204" pitchFamily="34" charset="0"/>
                        </a:rPr>
                        <a:t>Plus </a:t>
                      </a:r>
                      <a:r>
                        <a:rPr lang="en-PH" sz="1600" dirty="0" smtClean="0">
                          <a:effectLst/>
                          <a:latin typeface="Franklin Gothic Book" panose="020B0503020102020204" pitchFamily="34" charset="0"/>
                        </a:rPr>
                        <a:t>factor</a:t>
                      </a:r>
                    </a:p>
                    <a:p>
                      <a:pPr>
                        <a:spcAft>
                          <a:spcPts val="0"/>
                        </a:spcAft>
                      </a:pPr>
                      <a:endParaRPr lang="en-PH"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tc>
                  <a:txBody>
                    <a:bodyPr/>
                    <a:lstStyle/>
                    <a:p>
                      <a:pPr algn="ctr">
                        <a:spcAft>
                          <a:spcPts val="1200"/>
                        </a:spcAft>
                      </a:pPr>
                      <a:r>
                        <a:rPr lang="en-US" sz="2800" b="1" dirty="0">
                          <a:effectLst/>
                          <a:latin typeface="Franklin Gothic Book" panose="020B0503020102020204" pitchFamily="34" charset="0"/>
                        </a:rPr>
                        <a:t>1</a:t>
                      </a:r>
                      <a:endParaRPr lang="en-PH" sz="28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3333205369"/>
                  </a:ext>
                </a:extLst>
              </a:tr>
            </a:tbl>
          </a:graphicData>
        </a:graphic>
      </p:graphicFrame>
      <p:sp>
        <p:nvSpPr>
          <p:cNvPr id="25" name="TextBox 24"/>
          <p:cNvSpPr txBox="1"/>
          <p:nvPr/>
        </p:nvSpPr>
        <p:spPr>
          <a:xfrm>
            <a:off x="1547892" y="1295400"/>
            <a:ext cx="1642029" cy="53553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PH" sz="3600" b="1" i="0" u="none" strike="noStrike" kern="1200" cap="none" spc="-150" normalizeH="0" baseline="0" noProof="0" dirty="0" smtClean="0">
                <a:ln>
                  <a:noFill/>
                </a:ln>
                <a:solidFill>
                  <a:srgbClr val="7030A0"/>
                </a:solidFill>
                <a:effectLst/>
                <a:uLnTx/>
                <a:uFillTx/>
                <a:latin typeface="Franklin Gothic Book" panose="020B0503020102020204" pitchFamily="34" charset="0"/>
              </a:rPr>
              <a:t>2015</a:t>
            </a:r>
          </a:p>
        </p:txBody>
      </p:sp>
      <p:graphicFrame>
        <p:nvGraphicFramePr>
          <p:cNvPr id="26" name="Table 25"/>
          <p:cNvGraphicFramePr>
            <a:graphicFrameLocks noGrp="1"/>
          </p:cNvGraphicFramePr>
          <p:nvPr>
            <p:extLst>
              <p:ext uri="{D42A27DB-BD31-4B8C-83A1-F6EECF244321}">
                <p14:modId xmlns:p14="http://schemas.microsoft.com/office/powerpoint/2010/main" xmlns="" val="2272878883"/>
              </p:ext>
            </p:extLst>
          </p:nvPr>
        </p:nvGraphicFramePr>
        <p:xfrm>
          <a:off x="4638675" y="1828800"/>
          <a:ext cx="4280614" cy="3870960"/>
        </p:xfrm>
        <a:graphic>
          <a:graphicData uri="http://schemas.openxmlformats.org/drawingml/2006/table">
            <a:tbl>
              <a:tblPr firstRow="1" firstCol="1" bandRow="1">
                <a:tableStyleId>{5C22544A-7EE6-4342-B048-85BDC9FD1C3A}</a:tableStyleId>
              </a:tblPr>
              <a:tblGrid>
                <a:gridCol w="3362325">
                  <a:extLst>
                    <a:ext uri="{9D8B030D-6E8A-4147-A177-3AD203B41FA5}">
                      <a16:colId xmlns:a16="http://schemas.microsoft.com/office/drawing/2014/main" xmlns="" val="3146327080"/>
                    </a:ext>
                  </a:extLst>
                </a:gridCol>
                <a:gridCol w="918289">
                  <a:extLst>
                    <a:ext uri="{9D8B030D-6E8A-4147-A177-3AD203B41FA5}">
                      <a16:colId xmlns:a16="http://schemas.microsoft.com/office/drawing/2014/main" xmlns="" val="101072418"/>
                    </a:ext>
                  </a:extLst>
                </a:gridCol>
              </a:tblGrid>
              <a:tr h="77015">
                <a:tc>
                  <a:txBody>
                    <a:bodyPr/>
                    <a:lstStyle/>
                    <a:p>
                      <a:pPr algn="ctr">
                        <a:spcAft>
                          <a:spcPts val="0"/>
                        </a:spcAft>
                      </a:pPr>
                      <a:r>
                        <a:rPr lang="en-US" sz="1600" dirty="0">
                          <a:effectLst/>
                          <a:latin typeface="Franklin Gothic Book" panose="020B0503020102020204" pitchFamily="34" charset="0"/>
                        </a:rPr>
                        <a:t>Performance Indicators</a:t>
                      </a:r>
                      <a:endParaRPr lang="en-PH"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tc>
                  <a:txBody>
                    <a:bodyPr/>
                    <a:lstStyle/>
                    <a:p>
                      <a:pPr algn="ctr">
                        <a:spcAft>
                          <a:spcPts val="0"/>
                        </a:spcAft>
                      </a:pPr>
                      <a:r>
                        <a:rPr lang="en-US" sz="1600">
                          <a:effectLst/>
                          <a:latin typeface="Franklin Gothic Book" panose="020B0503020102020204" pitchFamily="34" charset="0"/>
                        </a:rPr>
                        <a:t>Maximum Points</a:t>
                      </a:r>
                      <a:endParaRPr lang="en-PH" sz="16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4153171537"/>
                  </a:ext>
                </a:extLst>
              </a:tr>
              <a:tr h="207861">
                <a:tc>
                  <a:txBody>
                    <a:bodyPr/>
                    <a:lstStyle/>
                    <a:p>
                      <a:pPr>
                        <a:spcAft>
                          <a:spcPts val="0"/>
                        </a:spcAft>
                      </a:pPr>
                      <a:r>
                        <a:rPr lang="en-PH" sz="1600" dirty="0">
                          <a:effectLst/>
                          <a:latin typeface="Franklin Gothic Book" panose="020B0503020102020204" pitchFamily="34" charset="0"/>
                        </a:rPr>
                        <a:t>OPCRF overall </a:t>
                      </a:r>
                      <a:r>
                        <a:rPr lang="en-PH" sz="1600" dirty="0" smtClean="0">
                          <a:effectLst/>
                          <a:latin typeface="Franklin Gothic Book" panose="020B0503020102020204" pitchFamily="34" charset="0"/>
                        </a:rPr>
                        <a:t>score</a:t>
                      </a:r>
                    </a:p>
                    <a:p>
                      <a:pPr>
                        <a:spcAft>
                          <a:spcPts val="0"/>
                        </a:spcAft>
                      </a:pPr>
                      <a:r>
                        <a:rPr lang="en-US" sz="1600" dirty="0" smtClean="0">
                          <a:effectLst/>
                          <a:latin typeface="Franklin Gothic Book" panose="020B0503020102020204" pitchFamily="34" charset="0"/>
                        </a:rPr>
                        <a:t>(SY 2016-2017)</a:t>
                      </a:r>
                      <a:endParaRPr lang="en-PH" sz="1600" dirty="0" smtClean="0">
                        <a:effectLst/>
                        <a:latin typeface="Franklin Gothic Book" panose="020B0503020102020204" pitchFamily="34" charset="0"/>
                      </a:endParaRPr>
                    </a:p>
                    <a:p>
                      <a:pPr>
                        <a:spcAft>
                          <a:spcPts val="0"/>
                        </a:spcAft>
                      </a:pPr>
                      <a:endParaRPr lang="en-PH"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tc>
                  <a:txBody>
                    <a:bodyPr/>
                    <a:lstStyle/>
                    <a:p>
                      <a:pPr algn="ctr">
                        <a:spcAft>
                          <a:spcPts val="0"/>
                        </a:spcAft>
                      </a:pPr>
                      <a:r>
                        <a:rPr lang="en-US" sz="2800" b="1" dirty="0">
                          <a:effectLst/>
                          <a:latin typeface="Franklin Gothic Book" panose="020B0503020102020204" pitchFamily="34" charset="0"/>
                        </a:rPr>
                        <a:t>8</a:t>
                      </a:r>
                      <a:r>
                        <a:rPr lang="en-US" sz="2800" b="1" dirty="0" smtClean="0">
                          <a:effectLst/>
                          <a:latin typeface="Franklin Gothic Book" panose="020B0503020102020204" pitchFamily="34" charset="0"/>
                        </a:rPr>
                        <a:t>0</a:t>
                      </a:r>
                      <a:endParaRPr lang="en-PH" sz="28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1105056919"/>
                  </a:ext>
                </a:extLst>
              </a:tr>
              <a:tr h="1371600">
                <a:tc>
                  <a:txBody>
                    <a:bodyPr/>
                    <a:lstStyle/>
                    <a:p>
                      <a:pPr>
                        <a:spcAft>
                          <a:spcPts val="1200"/>
                        </a:spcAft>
                      </a:pPr>
                      <a:r>
                        <a:rPr lang="en-PH" sz="1600" dirty="0" smtClean="0">
                          <a:effectLst/>
                          <a:latin typeface="Franklin Gothic Book" panose="020B0503020102020204" pitchFamily="34" charset="0"/>
                        </a:rPr>
                        <a:t>% liquidation of school MOOE* in</a:t>
                      </a:r>
                      <a:r>
                        <a:rPr lang="en-PH" sz="1600" baseline="0" dirty="0" smtClean="0">
                          <a:effectLst/>
                          <a:latin typeface="Franklin Gothic Book" panose="020B0503020102020204" pitchFamily="34" charset="0"/>
                        </a:rPr>
                        <a:t> FY 2016 </a:t>
                      </a:r>
                      <a:r>
                        <a:rPr lang="en-PH" sz="1600" dirty="0" smtClean="0">
                          <a:effectLst/>
                          <a:latin typeface="Franklin Gothic Book" panose="020B0503020102020204" pitchFamily="34" charset="0"/>
                        </a:rPr>
                        <a:t>and timeliness of monthly submission as of the 5</a:t>
                      </a:r>
                      <a:r>
                        <a:rPr lang="en-PH" sz="1600" baseline="30000" dirty="0" smtClean="0">
                          <a:effectLst/>
                          <a:latin typeface="Franklin Gothic Book" panose="020B0503020102020204" pitchFamily="34" charset="0"/>
                        </a:rPr>
                        <a:t>th</a:t>
                      </a:r>
                      <a:r>
                        <a:rPr lang="en-PH" sz="1600" dirty="0" smtClean="0">
                          <a:effectLst/>
                          <a:latin typeface="Franklin Gothic Book" panose="020B0503020102020204" pitchFamily="34" charset="0"/>
                        </a:rPr>
                        <a:t> working day of the succeeding month</a:t>
                      </a:r>
                    </a:p>
                    <a:p>
                      <a:pPr>
                        <a:spcAft>
                          <a:spcPts val="1200"/>
                        </a:spcAft>
                      </a:pPr>
                      <a:endParaRPr lang="en-PH" sz="1600" dirty="0">
                        <a:effectLst/>
                        <a:latin typeface="Franklin Gothic Book" panose="020B0503020102020204" pitchFamily="34" charset="0"/>
                      </a:endParaRPr>
                    </a:p>
                  </a:txBody>
                  <a:tcPr marL="17328" marR="17328" marT="0" marB="0"/>
                </a:tc>
                <a:tc>
                  <a:txBody>
                    <a:bodyPr/>
                    <a:lstStyle/>
                    <a:p>
                      <a:pPr algn="ctr">
                        <a:spcAft>
                          <a:spcPts val="0"/>
                        </a:spcAft>
                      </a:pPr>
                      <a:r>
                        <a:rPr lang="en-US" sz="2800" b="1" dirty="0" smtClean="0">
                          <a:effectLst/>
                          <a:latin typeface="Franklin Gothic Book" panose="020B0503020102020204" pitchFamily="34" charset="0"/>
                        </a:rPr>
                        <a:t>20</a:t>
                      </a:r>
                      <a:endParaRPr lang="en-PH" sz="28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1891710863"/>
                  </a:ext>
                </a:extLst>
              </a:tr>
              <a:tr h="685800">
                <a:tc>
                  <a:txBody>
                    <a:bodyPr/>
                    <a:lstStyle/>
                    <a:p>
                      <a:pPr>
                        <a:spcAft>
                          <a:spcPts val="1200"/>
                        </a:spcAft>
                      </a:pPr>
                      <a:r>
                        <a:rPr lang="en-US" sz="1600" dirty="0" smtClean="0">
                          <a:effectLst/>
                          <a:latin typeface="Franklin Gothic Book" panose="020B0503020102020204" pitchFamily="34" charset="0"/>
                        </a:rPr>
                        <a:t>Plus factor:</a:t>
                      </a:r>
                    </a:p>
                    <a:p>
                      <a:pPr marL="347663" indent="-169863">
                        <a:spcAft>
                          <a:spcPts val="1200"/>
                        </a:spcAft>
                        <a:buFontTx/>
                        <a:buChar char="-"/>
                      </a:pPr>
                      <a:r>
                        <a:rPr lang="en-US" sz="1600" dirty="0" smtClean="0">
                          <a:effectLst/>
                          <a:latin typeface="Franklin Gothic Book" panose="020B0503020102020204" pitchFamily="34" charset="0"/>
                        </a:rPr>
                        <a:t>If </a:t>
                      </a:r>
                      <a:r>
                        <a:rPr lang="en-US" sz="1600" dirty="0" err="1" smtClean="0">
                          <a:effectLst/>
                          <a:latin typeface="Franklin Gothic Book" panose="020B0503020102020204" pitchFamily="34" charset="0"/>
                        </a:rPr>
                        <a:t>Brigada</a:t>
                      </a:r>
                      <a:r>
                        <a:rPr lang="en-US" sz="1600" baseline="0" dirty="0" smtClean="0">
                          <a:effectLst/>
                          <a:latin typeface="Franklin Gothic Book" panose="020B0503020102020204" pitchFamily="34" charset="0"/>
                        </a:rPr>
                        <a:t> </a:t>
                      </a:r>
                      <a:r>
                        <a:rPr lang="en-US" sz="1600" baseline="0" dirty="0" err="1" smtClean="0">
                          <a:effectLst/>
                          <a:latin typeface="Franklin Gothic Book" panose="020B0503020102020204" pitchFamily="34" charset="0"/>
                        </a:rPr>
                        <a:t>Eskwela</a:t>
                      </a:r>
                      <a:r>
                        <a:rPr lang="en-US" sz="1600" baseline="0" dirty="0" smtClean="0">
                          <a:effectLst/>
                          <a:latin typeface="Franklin Gothic Book" panose="020B0503020102020204" pitchFamily="34" charset="0"/>
                        </a:rPr>
                        <a:t> Awardee in the national level (DM 23, s.2017)</a:t>
                      </a:r>
                    </a:p>
                    <a:p>
                      <a:pPr marL="347663" indent="-169863">
                        <a:spcAft>
                          <a:spcPts val="1200"/>
                        </a:spcAft>
                        <a:buFontTx/>
                        <a:buChar char="-"/>
                      </a:pPr>
                      <a:r>
                        <a:rPr lang="en-US" sz="1600" baseline="0" dirty="0" smtClean="0">
                          <a:effectLst/>
                          <a:latin typeface="Franklin Gothic Book" panose="020B0503020102020204" pitchFamily="34" charset="0"/>
                        </a:rPr>
                        <a:t>If recipient of national awards</a:t>
                      </a:r>
                      <a:endParaRPr lang="en-PH" sz="1600" dirty="0">
                        <a:effectLst/>
                        <a:latin typeface="Franklin Gothic Book" panose="020B0503020102020204" pitchFamily="34" charset="0"/>
                      </a:endParaRPr>
                    </a:p>
                  </a:txBody>
                  <a:tcPr marL="17328" marR="17328" marT="0" marB="0"/>
                </a:tc>
                <a:tc>
                  <a:txBody>
                    <a:bodyPr/>
                    <a:lstStyle/>
                    <a:p>
                      <a:pPr algn="ctr"/>
                      <a:r>
                        <a:rPr lang="en-US" sz="2800" b="1" dirty="0" smtClean="0">
                          <a:latin typeface="Franklin Gothic Book" panose="020B0503020102020204" pitchFamily="34" charset="0"/>
                        </a:rPr>
                        <a:t>1</a:t>
                      </a:r>
                      <a:endParaRPr lang="en-PH" b="1" dirty="0">
                        <a:latin typeface="Franklin Gothic Book" panose="020B0503020102020204" pitchFamily="34" charset="0"/>
                      </a:endParaRPr>
                    </a:p>
                  </a:txBody>
                  <a:tcPr marL="17328" marR="17328" marT="0" marB="0"/>
                </a:tc>
                <a:extLst>
                  <a:ext uri="{0D108BD9-81ED-4DB2-BD59-A6C34878D82A}">
                    <a16:rowId xmlns:a16="http://schemas.microsoft.com/office/drawing/2014/main" xmlns="" val="1425024619"/>
                  </a:ext>
                </a:extLst>
              </a:tr>
            </a:tbl>
          </a:graphicData>
        </a:graphic>
      </p:graphicFrame>
      <p:sp>
        <p:nvSpPr>
          <p:cNvPr id="27" name="TextBox 26"/>
          <p:cNvSpPr txBox="1"/>
          <p:nvPr/>
        </p:nvSpPr>
        <p:spPr>
          <a:xfrm>
            <a:off x="5957967" y="1295400"/>
            <a:ext cx="1642029" cy="53553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PH" sz="3600" b="1" i="0" u="none" strike="noStrike" kern="1200" cap="none" spc="-150" normalizeH="0" baseline="0" noProof="0" dirty="0" smtClean="0">
                <a:ln>
                  <a:noFill/>
                </a:ln>
                <a:solidFill>
                  <a:srgbClr val="7030A0"/>
                </a:solidFill>
                <a:effectLst/>
                <a:uLnTx/>
                <a:uFillTx/>
                <a:latin typeface="Franklin Gothic Book" panose="020B0503020102020204" pitchFamily="34" charset="0"/>
              </a:rPr>
              <a:t>2016</a:t>
            </a:r>
          </a:p>
        </p:txBody>
      </p:sp>
    </p:spTree>
    <p:extLst>
      <p:ext uri="{BB962C8B-B14F-4D97-AF65-F5344CB8AC3E}">
        <p14:creationId xmlns:p14="http://schemas.microsoft.com/office/powerpoint/2010/main" xmlns="" val="9515828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17</a:t>
            </a:fld>
            <a:endParaRPr lang="fil-PH" dirty="0"/>
          </a:p>
        </p:txBody>
      </p:sp>
      <p:sp>
        <p:nvSpPr>
          <p:cNvPr id="3" name="TextBox 2"/>
          <p:cNvSpPr txBox="1"/>
          <p:nvPr/>
        </p:nvSpPr>
        <p:spPr>
          <a:xfrm>
            <a:off x="0" y="392519"/>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What if there is a tie?</a:t>
            </a:r>
            <a:endParaRPr lang="en-PH" sz="4400" dirty="0">
              <a:solidFill>
                <a:srgbClr val="102947"/>
              </a:solidFill>
              <a:latin typeface="Franklin Gothic Medium" panose="020B0603020102020204" pitchFamily="34" charset="0"/>
            </a:endParaRPr>
          </a:p>
        </p:txBody>
      </p:sp>
      <p:sp>
        <p:nvSpPr>
          <p:cNvPr id="4" name="TextBox 3"/>
          <p:cNvSpPr txBox="1"/>
          <p:nvPr/>
        </p:nvSpPr>
        <p:spPr>
          <a:xfrm>
            <a:off x="609600" y="1685359"/>
            <a:ext cx="7924800" cy="4401205"/>
          </a:xfrm>
          <a:prstGeom prst="rect">
            <a:avLst/>
          </a:prstGeom>
          <a:noFill/>
        </p:spPr>
        <p:txBody>
          <a:bodyPr wrap="square" rtlCol="0">
            <a:spAutoFit/>
          </a:bodyPr>
          <a:lstStyle/>
          <a:p>
            <a:pPr marL="457200" lvl="0" indent="-457200">
              <a:buFont typeface="Arial" panose="020B0604020202020204" pitchFamily="34" charset="0"/>
              <a:buChar char="•"/>
            </a:pPr>
            <a:r>
              <a:rPr lang="en-US" sz="2800" dirty="0" smtClean="0">
                <a:latin typeface="Franklin Gothic Book" panose="020B0503020102020204" pitchFamily="34" charset="0"/>
              </a:rPr>
              <a:t>The schools with </a:t>
            </a:r>
            <a:r>
              <a:rPr lang="en-US" sz="2800" dirty="0">
                <a:latin typeface="Franklin Gothic Book" panose="020B0503020102020204" pitchFamily="34" charset="0"/>
              </a:rPr>
              <a:t>the same total scores shall be ranked based on the improvement from previous year’s performance in OPCRF overall </a:t>
            </a:r>
            <a:r>
              <a:rPr lang="en-US" sz="2800" dirty="0" smtClean="0">
                <a:latin typeface="Franklin Gothic Book" panose="020B0503020102020204" pitchFamily="34" charset="0"/>
              </a:rPr>
              <a:t>score and % </a:t>
            </a:r>
            <a:r>
              <a:rPr lang="en-US" sz="2800" dirty="0">
                <a:latin typeface="Franklin Gothic Book" panose="020B0503020102020204" pitchFamily="34" charset="0"/>
              </a:rPr>
              <a:t>liquidation of school MOOE, in that order.</a:t>
            </a:r>
            <a:endParaRPr lang="en-PH" sz="4800" dirty="0">
              <a:latin typeface="Franklin Gothic Book" panose="020B0503020102020204" pitchFamily="34" charset="0"/>
            </a:endParaRPr>
          </a:p>
          <a:p>
            <a:r>
              <a:rPr lang="en-US" sz="2800" dirty="0">
                <a:latin typeface="Franklin Gothic Book" panose="020B0503020102020204" pitchFamily="34" charset="0"/>
              </a:rPr>
              <a:t> </a:t>
            </a:r>
            <a:endParaRPr lang="en-PH" sz="4800" dirty="0">
              <a:latin typeface="Franklin Gothic Book" panose="020B0503020102020204" pitchFamily="34" charset="0"/>
            </a:endParaRPr>
          </a:p>
          <a:p>
            <a:pPr marL="457200" indent="-457200">
              <a:buFont typeface="Arial" panose="020B0604020202020204" pitchFamily="34" charset="0"/>
              <a:buChar char="•"/>
            </a:pPr>
            <a:r>
              <a:rPr lang="en-US" sz="2800" dirty="0">
                <a:latin typeface="Franklin Gothic Book" panose="020B0503020102020204" pitchFamily="34" charset="0"/>
              </a:rPr>
              <a:t>If after the above cited criteria have been considered and there is still a tie, all schools with equal total scores will be moved to the next performance category</a:t>
            </a:r>
            <a:r>
              <a:rPr lang="en-US" sz="2800" dirty="0" smtClean="0">
                <a:latin typeface="Franklin Gothic Book" panose="020B0503020102020204" pitchFamily="34" charset="0"/>
              </a:rPr>
              <a:t>.</a:t>
            </a:r>
            <a:endParaRPr lang="en-US" sz="4800" dirty="0">
              <a:latin typeface="Franklin Gothic Book" panose="020B0503020102020204" pitchFamily="34" charset="0"/>
            </a:endParaRPr>
          </a:p>
        </p:txBody>
      </p:sp>
    </p:spTree>
    <p:extLst>
      <p:ext uri="{BB962C8B-B14F-4D97-AF65-F5344CB8AC3E}">
        <p14:creationId xmlns:p14="http://schemas.microsoft.com/office/powerpoint/2010/main" xmlns="" val="360647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4894142" y="5379720"/>
            <a:ext cx="1097280" cy="1097280"/>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5943600" y="777240"/>
            <a:ext cx="2194560" cy="2194560"/>
          </a:xfrm>
          <a:prstGeom prst="rect">
            <a:avLst/>
          </a:prstGeom>
        </p:spPr>
      </p:pic>
      <p:sp>
        <p:nvSpPr>
          <p:cNvPr id="3" name="TextBox 2"/>
          <p:cNvSpPr txBox="1"/>
          <p:nvPr/>
        </p:nvSpPr>
        <p:spPr>
          <a:xfrm>
            <a:off x="0"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Division Level Ranking</a:t>
            </a:r>
            <a:endParaRPr lang="en-PH" sz="4400" dirty="0">
              <a:solidFill>
                <a:srgbClr val="102947"/>
              </a:solidFill>
              <a:latin typeface="Franklin Gothic Medium" panose="020B0603020102020204" pitchFamily="34" charset="0"/>
            </a:endParaRPr>
          </a:p>
        </p:txBody>
      </p:sp>
      <p:sp>
        <p:nvSpPr>
          <p:cNvPr id="20" name="TextBox 19"/>
          <p:cNvSpPr txBox="1"/>
          <p:nvPr/>
        </p:nvSpPr>
        <p:spPr>
          <a:xfrm>
            <a:off x="228600" y="1941016"/>
            <a:ext cx="3276600" cy="415498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buFont typeface="Wingdings" panose="05000000000000000000" pitchFamily="2" charset="2"/>
              <a:buChar char="§"/>
            </a:pPr>
            <a:r>
              <a:rPr lang="en-US" sz="2000" b="1" dirty="0" smtClean="0"/>
              <a:t>Covers all SDOs of the 17 regions:</a:t>
            </a:r>
          </a:p>
          <a:p>
            <a:pPr marL="800100" lvl="1" indent="-342900">
              <a:buFont typeface="Wingdings" panose="05000000000000000000" pitchFamily="2" charset="2"/>
              <a:buChar char="ü"/>
            </a:pPr>
            <a:r>
              <a:rPr lang="en-US" sz="1400" b="1" dirty="0"/>
              <a:t>c</a:t>
            </a:r>
            <a:r>
              <a:rPr lang="en-US" sz="1400" b="1" dirty="0" smtClean="0"/>
              <a:t>ompleted at least 1 rating period as of end-2016</a:t>
            </a:r>
          </a:p>
          <a:p>
            <a:pPr marL="800100" lvl="1" indent="-342900">
              <a:buFont typeface="Wingdings" panose="05000000000000000000" pitchFamily="2" charset="2"/>
              <a:buChar char="ü"/>
            </a:pPr>
            <a:r>
              <a:rPr lang="en-US" sz="1400" b="1" dirty="0" smtClean="0"/>
              <a:t>included</a:t>
            </a:r>
            <a:r>
              <a:rPr lang="en-US" sz="1400" b="1" dirty="0"/>
              <a:t> in the 2016 GAA</a:t>
            </a:r>
            <a:endParaRPr lang="en-US" sz="1400" b="1" dirty="0" smtClean="0"/>
          </a:p>
          <a:p>
            <a:pPr lvl="1">
              <a:spcAft>
                <a:spcPts val="2400"/>
              </a:spcAft>
            </a:pPr>
            <a:r>
              <a:rPr lang="en-US" sz="1400" b="1" i="1" dirty="0" smtClean="0"/>
              <a:t>*SDOs that do not satisfy the above parameters will be included in the mother division</a:t>
            </a:r>
            <a:endParaRPr lang="en-US" sz="1400" b="1" dirty="0"/>
          </a:p>
          <a:p>
            <a:pPr marL="342900" indent="-342900">
              <a:spcAft>
                <a:spcPts val="2400"/>
              </a:spcAft>
              <a:buFont typeface="Wingdings" panose="05000000000000000000" pitchFamily="2" charset="2"/>
              <a:buChar char="§"/>
            </a:pPr>
            <a:r>
              <a:rPr lang="en-US" sz="2000" b="1" dirty="0" smtClean="0"/>
              <a:t>SDOs will be ranked at the regional level</a:t>
            </a:r>
          </a:p>
          <a:p>
            <a:pPr marL="342900" indent="-342900">
              <a:spcAft>
                <a:spcPts val="600"/>
              </a:spcAft>
              <a:buFont typeface="Wingdings" panose="05000000000000000000" pitchFamily="2" charset="2"/>
              <a:buChar char="§"/>
            </a:pPr>
            <a:r>
              <a:rPr lang="en-US" sz="2000" b="1" dirty="0" smtClean="0"/>
              <a:t>No classification based on size will be applied</a:t>
            </a:r>
          </a:p>
        </p:txBody>
      </p:sp>
      <p:sp>
        <p:nvSpPr>
          <p:cNvPr id="21" name="TextBox 20"/>
          <p:cNvSpPr txBox="1"/>
          <p:nvPr/>
        </p:nvSpPr>
        <p:spPr>
          <a:xfrm>
            <a:off x="3541986" y="3429000"/>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BEST</a:t>
            </a:r>
            <a:endParaRPr lang="en-PH" sz="2000" b="1" dirty="0">
              <a:solidFill>
                <a:srgbClr val="7030A0"/>
              </a:solidFill>
              <a:latin typeface="Franklin Gothic Book" panose="020B0503020102020204" pitchFamily="34" charset="0"/>
            </a:endParaRPr>
          </a:p>
        </p:txBody>
      </p:sp>
      <p:sp>
        <p:nvSpPr>
          <p:cNvPr id="22" name="TextBox 21"/>
          <p:cNvSpPr txBox="1"/>
          <p:nvPr/>
        </p:nvSpPr>
        <p:spPr>
          <a:xfrm>
            <a:off x="3568262" y="4716044"/>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BETTER</a:t>
            </a:r>
            <a:endParaRPr lang="en-PH" sz="2000" b="1" dirty="0">
              <a:solidFill>
                <a:srgbClr val="7030A0"/>
              </a:solidFill>
              <a:latin typeface="Franklin Gothic Book" panose="020B0503020102020204" pitchFamily="34" charset="0"/>
            </a:endParaRPr>
          </a:p>
        </p:txBody>
      </p:sp>
      <p:sp>
        <p:nvSpPr>
          <p:cNvPr id="23" name="TextBox 22"/>
          <p:cNvSpPr txBox="1"/>
          <p:nvPr/>
        </p:nvSpPr>
        <p:spPr>
          <a:xfrm>
            <a:off x="3568262" y="5976272"/>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GOOD</a:t>
            </a:r>
            <a:endParaRPr lang="en-PH" sz="2000" b="1" dirty="0">
              <a:solidFill>
                <a:srgbClr val="7030A0"/>
              </a:solidFill>
              <a:latin typeface="Franklin Gothic Book" panose="020B0503020102020204" pitchFamily="34" charset="0"/>
            </a:endParaRPr>
          </a:p>
        </p:txBody>
      </p:sp>
      <p:pic>
        <p:nvPicPr>
          <p:cNvPr id="24" name="Picture 23"/>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4876800" y="2865120"/>
            <a:ext cx="1097280" cy="1097280"/>
          </a:xfrm>
          <a:prstGeom prst="rect">
            <a:avLst/>
          </a:prstGeom>
        </p:spPr>
      </p:pic>
      <p:sp>
        <p:nvSpPr>
          <p:cNvPr id="25" name="TextBox 24"/>
          <p:cNvSpPr txBox="1"/>
          <p:nvPr/>
        </p:nvSpPr>
        <p:spPr>
          <a:xfrm>
            <a:off x="5105400" y="3380601"/>
            <a:ext cx="6858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SDO</a:t>
            </a:r>
            <a:endParaRPr lang="en-PH" sz="1200" b="1" dirty="0">
              <a:solidFill>
                <a:schemeClr val="bg1"/>
              </a:solidFill>
              <a:latin typeface="Franklin Gothic Book" panose="020B0503020102020204" pitchFamily="34" charset="0"/>
            </a:endParaRPr>
          </a:p>
        </p:txBody>
      </p:sp>
      <p:pic>
        <p:nvPicPr>
          <p:cNvPr id="26" name="Picture 25"/>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4894142" y="4139493"/>
            <a:ext cx="1097280" cy="1097280"/>
          </a:xfrm>
          <a:prstGeom prst="rect">
            <a:avLst/>
          </a:prstGeom>
        </p:spPr>
      </p:pic>
      <p:sp>
        <p:nvSpPr>
          <p:cNvPr id="27" name="TextBox 26"/>
          <p:cNvSpPr txBox="1"/>
          <p:nvPr/>
        </p:nvSpPr>
        <p:spPr>
          <a:xfrm>
            <a:off x="5122742" y="4654974"/>
            <a:ext cx="6858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SDO</a:t>
            </a:r>
            <a:endParaRPr lang="en-PH" sz="1200" b="1" dirty="0">
              <a:solidFill>
                <a:schemeClr val="bg1"/>
              </a:solidFill>
              <a:latin typeface="Franklin Gothic Book" panose="020B0503020102020204" pitchFamily="34" charset="0"/>
            </a:endParaRPr>
          </a:p>
        </p:txBody>
      </p:sp>
      <p:sp>
        <p:nvSpPr>
          <p:cNvPr id="29" name="TextBox 28"/>
          <p:cNvSpPr txBox="1"/>
          <p:nvPr/>
        </p:nvSpPr>
        <p:spPr>
          <a:xfrm>
            <a:off x="5122742" y="5895201"/>
            <a:ext cx="6858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SDO</a:t>
            </a:r>
            <a:endParaRPr lang="en-PH" sz="1200" b="1" dirty="0">
              <a:solidFill>
                <a:schemeClr val="bg1"/>
              </a:solidFill>
              <a:latin typeface="Franklin Gothic Book" panose="020B0503020102020204" pitchFamily="34" charset="0"/>
            </a:endParaRPr>
          </a:p>
        </p:txBody>
      </p:sp>
      <p:pic>
        <p:nvPicPr>
          <p:cNvPr id="43" name="Picture 42"/>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6418142" y="5379720"/>
            <a:ext cx="1097280" cy="1097280"/>
          </a:xfrm>
          <a:prstGeom prst="rect">
            <a:avLst/>
          </a:prstGeom>
        </p:spPr>
      </p:pic>
      <p:pic>
        <p:nvPicPr>
          <p:cNvPr id="44" name="Picture 43"/>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6400800" y="2865120"/>
            <a:ext cx="1097280" cy="1097280"/>
          </a:xfrm>
          <a:prstGeom prst="rect">
            <a:avLst/>
          </a:prstGeom>
        </p:spPr>
      </p:pic>
      <p:sp>
        <p:nvSpPr>
          <p:cNvPr id="45" name="TextBox 44"/>
          <p:cNvSpPr txBox="1"/>
          <p:nvPr/>
        </p:nvSpPr>
        <p:spPr>
          <a:xfrm>
            <a:off x="6629400" y="3380601"/>
            <a:ext cx="6858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SDO</a:t>
            </a:r>
            <a:endParaRPr lang="en-PH" sz="1200" b="1" dirty="0">
              <a:solidFill>
                <a:schemeClr val="bg1"/>
              </a:solidFill>
              <a:latin typeface="Franklin Gothic Book" panose="020B0503020102020204" pitchFamily="34" charset="0"/>
            </a:endParaRPr>
          </a:p>
        </p:txBody>
      </p:sp>
      <p:pic>
        <p:nvPicPr>
          <p:cNvPr id="46" name="Picture 45"/>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6418142" y="4139493"/>
            <a:ext cx="1097280" cy="1097280"/>
          </a:xfrm>
          <a:prstGeom prst="rect">
            <a:avLst/>
          </a:prstGeom>
        </p:spPr>
      </p:pic>
      <p:sp>
        <p:nvSpPr>
          <p:cNvPr id="47" name="TextBox 46"/>
          <p:cNvSpPr txBox="1"/>
          <p:nvPr/>
        </p:nvSpPr>
        <p:spPr>
          <a:xfrm>
            <a:off x="6646742" y="4654974"/>
            <a:ext cx="6858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SDO</a:t>
            </a:r>
            <a:endParaRPr lang="en-PH" sz="1200" b="1" dirty="0">
              <a:solidFill>
                <a:schemeClr val="bg1"/>
              </a:solidFill>
              <a:latin typeface="Franklin Gothic Book" panose="020B0503020102020204" pitchFamily="34" charset="0"/>
            </a:endParaRPr>
          </a:p>
        </p:txBody>
      </p:sp>
      <p:sp>
        <p:nvSpPr>
          <p:cNvPr id="48" name="TextBox 47"/>
          <p:cNvSpPr txBox="1"/>
          <p:nvPr/>
        </p:nvSpPr>
        <p:spPr>
          <a:xfrm>
            <a:off x="6646742" y="5895201"/>
            <a:ext cx="6858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SDO</a:t>
            </a:r>
            <a:endParaRPr lang="en-PH" sz="1200" b="1" dirty="0">
              <a:solidFill>
                <a:schemeClr val="bg1"/>
              </a:solidFill>
              <a:latin typeface="Franklin Gothic Book" panose="020B0503020102020204" pitchFamily="34" charset="0"/>
            </a:endParaRPr>
          </a:p>
        </p:txBody>
      </p:sp>
      <p:pic>
        <p:nvPicPr>
          <p:cNvPr id="49" name="Picture 48"/>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7942142" y="5379720"/>
            <a:ext cx="1097280" cy="1097280"/>
          </a:xfrm>
          <a:prstGeom prst="rect">
            <a:avLst/>
          </a:prstGeom>
        </p:spPr>
      </p:pic>
      <p:pic>
        <p:nvPicPr>
          <p:cNvPr id="50" name="Picture 49"/>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7924800" y="2865120"/>
            <a:ext cx="1097280" cy="1097280"/>
          </a:xfrm>
          <a:prstGeom prst="rect">
            <a:avLst/>
          </a:prstGeom>
        </p:spPr>
      </p:pic>
      <p:sp>
        <p:nvSpPr>
          <p:cNvPr id="51" name="TextBox 50"/>
          <p:cNvSpPr txBox="1"/>
          <p:nvPr/>
        </p:nvSpPr>
        <p:spPr>
          <a:xfrm>
            <a:off x="8153400" y="3380601"/>
            <a:ext cx="6858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SDO</a:t>
            </a:r>
            <a:endParaRPr lang="en-PH" sz="1200" b="1" dirty="0">
              <a:solidFill>
                <a:schemeClr val="bg1"/>
              </a:solidFill>
              <a:latin typeface="Franklin Gothic Book" panose="020B0503020102020204" pitchFamily="34" charset="0"/>
            </a:endParaRPr>
          </a:p>
        </p:txBody>
      </p:sp>
      <p:pic>
        <p:nvPicPr>
          <p:cNvPr id="52" name="Picture 51"/>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7942142" y="4139493"/>
            <a:ext cx="1097280" cy="1097280"/>
          </a:xfrm>
          <a:prstGeom prst="rect">
            <a:avLst/>
          </a:prstGeom>
        </p:spPr>
      </p:pic>
      <p:sp>
        <p:nvSpPr>
          <p:cNvPr id="53" name="TextBox 52"/>
          <p:cNvSpPr txBox="1"/>
          <p:nvPr/>
        </p:nvSpPr>
        <p:spPr>
          <a:xfrm>
            <a:off x="8170742" y="4654974"/>
            <a:ext cx="6858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SDO</a:t>
            </a:r>
            <a:endParaRPr lang="en-PH" sz="1200" b="1" dirty="0">
              <a:solidFill>
                <a:schemeClr val="bg1"/>
              </a:solidFill>
              <a:latin typeface="Franklin Gothic Book" panose="020B0503020102020204" pitchFamily="34" charset="0"/>
            </a:endParaRPr>
          </a:p>
        </p:txBody>
      </p:sp>
      <p:sp>
        <p:nvSpPr>
          <p:cNvPr id="54" name="TextBox 53"/>
          <p:cNvSpPr txBox="1"/>
          <p:nvPr/>
        </p:nvSpPr>
        <p:spPr>
          <a:xfrm>
            <a:off x="8170742" y="5895201"/>
            <a:ext cx="6858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SDO</a:t>
            </a:r>
            <a:endParaRPr lang="en-PH" sz="1200" b="1" dirty="0">
              <a:solidFill>
                <a:schemeClr val="bg1"/>
              </a:solidFill>
              <a:latin typeface="Franklin Gothic Book" panose="020B0503020102020204" pitchFamily="34" charset="0"/>
            </a:endParaRPr>
          </a:p>
        </p:txBody>
      </p:sp>
      <p:sp>
        <p:nvSpPr>
          <p:cNvPr id="55" name="TextBox 54"/>
          <p:cNvSpPr txBox="1"/>
          <p:nvPr/>
        </p:nvSpPr>
        <p:spPr>
          <a:xfrm>
            <a:off x="6703498" y="2057400"/>
            <a:ext cx="609600" cy="369332"/>
          </a:xfrm>
          <a:prstGeom prst="rect">
            <a:avLst/>
          </a:prstGeom>
          <a:noFill/>
        </p:spPr>
        <p:txBody>
          <a:bodyPr wrap="square" rtlCol="0">
            <a:spAutoFit/>
          </a:bodyPr>
          <a:lstStyle/>
          <a:p>
            <a:pPr algn="ctr"/>
            <a:r>
              <a:rPr lang="en-US" b="1" dirty="0" smtClean="0">
                <a:solidFill>
                  <a:schemeClr val="bg1"/>
                </a:solidFill>
                <a:latin typeface="Franklin Gothic Book" panose="020B0503020102020204" pitchFamily="34" charset="0"/>
              </a:rPr>
              <a:t>RO</a:t>
            </a:r>
            <a:endParaRPr lang="en-PH"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xmlns="" val="9070446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Effect transition="in" filter="fade">
                                      <p:cBhvr>
                                        <p:cTn id="14" dur="1000"/>
                                        <p:tgtEl>
                                          <p:spTgt spid="20">
                                            <p:txEl>
                                              <p:pRg st="1" end="1"/>
                                            </p:txEl>
                                          </p:spTgt>
                                        </p:tgtEl>
                                      </p:cBhvr>
                                    </p:animEffect>
                                    <p:anim calcmode="lin" valueType="num">
                                      <p:cBhvr>
                                        <p:cTn id="15"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fade">
                                      <p:cBhvr>
                                        <p:cTn id="21" dur="1000"/>
                                        <p:tgtEl>
                                          <p:spTgt spid="20">
                                            <p:txEl>
                                              <p:pRg st="2" end="2"/>
                                            </p:txEl>
                                          </p:spTgt>
                                        </p:tgtEl>
                                      </p:cBhvr>
                                    </p:animEffect>
                                    <p:anim calcmode="lin" valueType="num">
                                      <p:cBhvr>
                                        <p:cTn id="22"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fade">
                                      <p:cBhvr>
                                        <p:cTn id="28" dur="1000"/>
                                        <p:tgtEl>
                                          <p:spTgt spid="20">
                                            <p:txEl>
                                              <p:pRg st="3" end="3"/>
                                            </p:txEl>
                                          </p:spTgt>
                                        </p:tgtEl>
                                      </p:cBhvr>
                                    </p:animEffect>
                                    <p:anim calcmode="lin" valueType="num">
                                      <p:cBhvr>
                                        <p:cTn id="29"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xEl>
                                              <p:pRg st="4" end="4"/>
                                            </p:txEl>
                                          </p:spTgt>
                                        </p:tgtEl>
                                        <p:attrNameLst>
                                          <p:attrName>style.visibility</p:attrName>
                                        </p:attrNameLst>
                                      </p:cBhvr>
                                      <p:to>
                                        <p:strVal val="visible"/>
                                      </p:to>
                                    </p:set>
                                    <p:animEffect transition="in" filter="fade">
                                      <p:cBhvr>
                                        <p:cTn id="35" dur="1000"/>
                                        <p:tgtEl>
                                          <p:spTgt spid="20">
                                            <p:txEl>
                                              <p:pRg st="4" end="4"/>
                                            </p:txEl>
                                          </p:spTgt>
                                        </p:tgtEl>
                                      </p:cBhvr>
                                    </p:animEffect>
                                    <p:anim calcmode="lin" valueType="num">
                                      <p:cBhvr>
                                        <p:cTn id="36"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xEl>
                                              <p:pRg st="5" end="5"/>
                                            </p:txEl>
                                          </p:spTgt>
                                        </p:tgtEl>
                                        <p:attrNameLst>
                                          <p:attrName>style.visibility</p:attrName>
                                        </p:attrNameLst>
                                      </p:cBhvr>
                                      <p:to>
                                        <p:strVal val="visible"/>
                                      </p:to>
                                    </p:set>
                                    <p:animEffect transition="in" filter="fade">
                                      <p:cBhvr>
                                        <p:cTn id="42" dur="1000"/>
                                        <p:tgtEl>
                                          <p:spTgt spid="20">
                                            <p:txEl>
                                              <p:pRg st="5" end="5"/>
                                            </p:txEl>
                                          </p:spTgt>
                                        </p:tgtEl>
                                      </p:cBhvr>
                                    </p:animEffect>
                                    <p:anim calcmode="lin" valueType="num">
                                      <p:cBhvr>
                                        <p:cTn id="43"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Division Level Ranking</a:t>
            </a:r>
            <a:endParaRPr lang="en-PH" sz="4400" dirty="0">
              <a:solidFill>
                <a:srgbClr val="102947"/>
              </a:solidFill>
              <a:latin typeface="Franklin Gothic Medium" panose="020B0603020102020204" pitchFamily="34" charset="0"/>
            </a:endParaRPr>
          </a:p>
        </p:txBody>
      </p:sp>
      <p:sp>
        <p:nvSpPr>
          <p:cNvPr id="25" name="TextBox 24"/>
          <p:cNvSpPr txBox="1"/>
          <p:nvPr/>
        </p:nvSpPr>
        <p:spPr>
          <a:xfrm>
            <a:off x="1547892" y="759869"/>
            <a:ext cx="1642029" cy="53553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PH" sz="3600" b="1" i="0" u="none" strike="noStrike" kern="1200" cap="none" spc="-150" normalizeH="0" baseline="0" noProof="0" dirty="0" smtClean="0">
                <a:ln>
                  <a:noFill/>
                </a:ln>
                <a:solidFill>
                  <a:srgbClr val="7030A0"/>
                </a:solidFill>
                <a:effectLst/>
                <a:uLnTx/>
                <a:uFillTx/>
                <a:latin typeface="Franklin Gothic Book" panose="020B0503020102020204" pitchFamily="34" charset="0"/>
              </a:rPr>
              <a:t>2015</a:t>
            </a:r>
          </a:p>
        </p:txBody>
      </p:sp>
      <p:sp>
        <p:nvSpPr>
          <p:cNvPr id="27" name="TextBox 26"/>
          <p:cNvSpPr txBox="1"/>
          <p:nvPr/>
        </p:nvSpPr>
        <p:spPr>
          <a:xfrm>
            <a:off x="5957967" y="759869"/>
            <a:ext cx="1642029" cy="53553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PH" sz="3600" b="1" i="0" u="none" strike="noStrike" kern="1200" cap="none" spc="-150" normalizeH="0" baseline="0" noProof="0" dirty="0" smtClean="0">
                <a:ln>
                  <a:noFill/>
                </a:ln>
                <a:solidFill>
                  <a:srgbClr val="7030A0"/>
                </a:solidFill>
                <a:effectLst/>
                <a:uLnTx/>
                <a:uFillTx/>
                <a:latin typeface="Franklin Gothic Book" panose="020B0503020102020204" pitchFamily="34" charset="0"/>
              </a:rPr>
              <a:t>2016</a:t>
            </a:r>
          </a:p>
        </p:txBody>
      </p:sp>
      <p:graphicFrame>
        <p:nvGraphicFramePr>
          <p:cNvPr id="13" name="Table 12"/>
          <p:cNvGraphicFramePr>
            <a:graphicFrameLocks noGrp="1"/>
          </p:cNvGraphicFramePr>
          <p:nvPr>
            <p:extLst>
              <p:ext uri="{D42A27DB-BD31-4B8C-83A1-F6EECF244321}">
                <p14:modId xmlns:p14="http://schemas.microsoft.com/office/powerpoint/2010/main" xmlns="" val="1507118475"/>
              </p:ext>
            </p:extLst>
          </p:nvPr>
        </p:nvGraphicFramePr>
        <p:xfrm>
          <a:off x="228600" y="1219201"/>
          <a:ext cx="4280614" cy="365760"/>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xmlns="" val="3146327080"/>
                    </a:ext>
                  </a:extLst>
                </a:gridCol>
                <a:gridCol w="775414">
                  <a:extLst>
                    <a:ext uri="{9D8B030D-6E8A-4147-A177-3AD203B41FA5}">
                      <a16:colId xmlns:a16="http://schemas.microsoft.com/office/drawing/2014/main" xmlns="" val="101072418"/>
                    </a:ext>
                  </a:extLst>
                </a:gridCol>
              </a:tblGrid>
              <a:tr h="77015">
                <a:tc>
                  <a:txBody>
                    <a:bodyPr/>
                    <a:lstStyle/>
                    <a:p>
                      <a:pPr algn="ctr">
                        <a:spcAft>
                          <a:spcPts val="0"/>
                        </a:spcAft>
                      </a:pPr>
                      <a:r>
                        <a:rPr lang="en-US" sz="1400" dirty="0">
                          <a:effectLst/>
                        </a:rPr>
                        <a:t>Performance Indicators</a:t>
                      </a:r>
                      <a:endParaRPr lang="en-P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328" marR="17328" marT="0" marB="0"/>
                </a:tc>
                <a:tc>
                  <a:txBody>
                    <a:bodyPr/>
                    <a:lstStyle/>
                    <a:p>
                      <a:pPr algn="ctr">
                        <a:spcAft>
                          <a:spcPts val="0"/>
                        </a:spcAft>
                      </a:pPr>
                      <a:r>
                        <a:rPr lang="en-US" sz="1200" dirty="0">
                          <a:effectLst/>
                        </a:rPr>
                        <a:t>Maximum Points</a:t>
                      </a:r>
                      <a:endParaRPr lang="en-P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415317153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2143902423"/>
              </p:ext>
            </p:extLst>
          </p:nvPr>
        </p:nvGraphicFramePr>
        <p:xfrm>
          <a:off x="4638675" y="1219200"/>
          <a:ext cx="4280614" cy="2987040"/>
        </p:xfrm>
        <a:graphic>
          <a:graphicData uri="http://schemas.openxmlformats.org/drawingml/2006/table">
            <a:tbl>
              <a:tblPr firstRow="1" firstCol="1" bandRow="1">
                <a:tableStyleId>{5C22544A-7EE6-4342-B048-85BDC9FD1C3A}</a:tableStyleId>
              </a:tblPr>
              <a:tblGrid>
                <a:gridCol w="3461464">
                  <a:extLst>
                    <a:ext uri="{9D8B030D-6E8A-4147-A177-3AD203B41FA5}">
                      <a16:colId xmlns:a16="http://schemas.microsoft.com/office/drawing/2014/main" xmlns="" val="3146327080"/>
                    </a:ext>
                  </a:extLst>
                </a:gridCol>
                <a:gridCol w="819150">
                  <a:extLst>
                    <a:ext uri="{9D8B030D-6E8A-4147-A177-3AD203B41FA5}">
                      <a16:colId xmlns:a16="http://schemas.microsoft.com/office/drawing/2014/main" xmlns="" val="101072418"/>
                    </a:ext>
                  </a:extLst>
                </a:gridCol>
              </a:tblGrid>
              <a:tr h="77015">
                <a:tc>
                  <a:txBody>
                    <a:bodyPr/>
                    <a:lstStyle/>
                    <a:p>
                      <a:pPr algn="ctr">
                        <a:spcAft>
                          <a:spcPts val="0"/>
                        </a:spcAft>
                      </a:pPr>
                      <a:r>
                        <a:rPr lang="en-US" sz="1400" dirty="0">
                          <a:effectLst/>
                          <a:latin typeface="Franklin Gothic Book" panose="020B0503020102020204" pitchFamily="34" charset="0"/>
                        </a:rPr>
                        <a:t>Performance Indicators</a:t>
                      </a:r>
                      <a:endParaRPr lang="en-PH"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tc>
                  <a:txBody>
                    <a:bodyPr/>
                    <a:lstStyle/>
                    <a:p>
                      <a:pPr algn="ctr">
                        <a:spcAft>
                          <a:spcPts val="0"/>
                        </a:spcAft>
                      </a:pPr>
                      <a:r>
                        <a:rPr lang="en-US" sz="1400" dirty="0">
                          <a:effectLst/>
                          <a:latin typeface="Franklin Gothic Book" panose="020B0503020102020204" pitchFamily="34" charset="0"/>
                        </a:rPr>
                        <a:t>Maximum Points</a:t>
                      </a:r>
                      <a:endParaRPr lang="en-PH"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4153171537"/>
                  </a:ext>
                </a:extLst>
              </a:tr>
              <a:tr h="207861">
                <a:tc>
                  <a:txBody>
                    <a:bodyPr/>
                    <a:lstStyle/>
                    <a:p>
                      <a:pPr>
                        <a:spcAft>
                          <a:spcPts val="0"/>
                        </a:spcAft>
                      </a:pPr>
                      <a:r>
                        <a:rPr lang="en-PH" sz="1400" b="1" dirty="0">
                          <a:effectLst/>
                          <a:latin typeface="Franklin Gothic Book" panose="020B0503020102020204" pitchFamily="34" charset="0"/>
                          <a:ea typeface="Calibri" panose="020F0502020204030204" pitchFamily="34" charset="0"/>
                          <a:cs typeface="Arial" panose="020B0604020202020204" pitchFamily="34" charset="0"/>
                        </a:rPr>
                        <a:t>OPCRF overall </a:t>
                      </a:r>
                      <a:r>
                        <a:rPr lang="en-PH" sz="1400" b="1" dirty="0" smtClean="0">
                          <a:effectLst/>
                          <a:latin typeface="Franklin Gothic Book" panose="020B0503020102020204" pitchFamily="34" charset="0"/>
                          <a:ea typeface="Calibri" panose="020F0502020204030204" pitchFamily="34" charset="0"/>
                          <a:cs typeface="Arial" panose="020B0604020202020204" pitchFamily="34" charset="0"/>
                        </a:rPr>
                        <a:t>score</a:t>
                      </a:r>
                    </a:p>
                    <a:p>
                      <a:pPr>
                        <a:spcAft>
                          <a:spcPts val="0"/>
                        </a:spcAft>
                      </a:pPr>
                      <a:r>
                        <a:rPr lang="en-US" sz="1400" b="1" dirty="0" smtClean="0">
                          <a:effectLst/>
                          <a:latin typeface="Franklin Gothic Book" panose="020B0503020102020204" pitchFamily="34" charset="0"/>
                          <a:ea typeface="Calibri" panose="020F0502020204030204" pitchFamily="34" charset="0"/>
                          <a:cs typeface="Arial" panose="020B0604020202020204" pitchFamily="34" charset="0"/>
                        </a:rPr>
                        <a:t>(FY</a:t>
                      </a:r>
                      <a:r>
                        <a:rPr lang="en-US" sz="1400" b="1" baseline="0" dirty="0" smtClean="0">
                          <a:effectLst/>
                          <a:latin typeface="Franklin Gothic Book" panose="020B0503020102020204" pitchFamily="34" charset="0"/>
                          <a:ea typeface="Calibri" panose="020F0502020204030204" pitchFamily="34" charset="0"/>
                          <a:cs typeface="Arial" panose="020B0604020202020204" pitchFamily="34" charset="0"/>
                        </a:rPr>
                        <a:t> 2016)</a:t>
                      </a:r>
                      <a:endParaRPr lang="en-PH" sz="1400" b="1" dirty="0" smtClean="0">
                        <a:effectLst/>
                        <a:latin typeface="Franklin Gothic Book" panose="020B0503020102020204" pitchFamily="34" charset="0"/>
                        <a:ea typeface="Calibri" panose="020F0502020204030204" pitchFamily="34" charset="0"/>
                        <a:cs typeface="Arial" panose="020B0604020202020204" pitchFamily="34" charset="0"/>
                      </a:endParaRPr>
                    </a:p>
                    <a:p>
                      <a:pPr>
                        <a:spcAft>
                          <a:spcPts val="0"/>
                        </a:spcAft>
                      </a:pPr>
                      <a:endParaRPr lang="en-PH"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2800" b="1" dirty="0">
                          <a:effectLst/>
                          <a:latin typeface="Franklin Gothic Book" panose="020B0503020102020204" pitchFamily="34" charset="0"/>
                          <a:ea typeface="Calibri" panose="020F0502020204030204" pitchFamily="34" charset="0"/>
                          <a:cs typeface="Arial" panose="020B0604020202020204" pitchFamily="34" charset="0"/>
                        </a:rPr>
                        <a:t>80</a:t>
                      </a:r>
                      <a:endParaRPr lang="en-PH" sz="28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05056919"/>
                  </a:ext>
                </a:extLst>
              </a:tr>
              <a:tr h="207861">
                <a:tc>
                  <a:txBody>
                    <a:bodyPr/>
                    <a:lstStyle/>
                    <a:p>
                      <a:r>
                        <a:rPr lang="en-PH" sz="1400" b="1" dirty="0">
                          <a:effectLst/>
                          <a:latin typeface="Franklin Gothic Book" panose="020B0503020102020204" pitchFamily="34" charset="0"/>
                          <a:cs typeface="Arial" panose="020B0604020202020204" pitchFamily="34" charset="0"/>
                        </a:rPr>
                        <a:t>Average OPCRF ratings of schools within the </a:t>
                      </a:r>
                      <a:r>
                        <a:rPr lang="en-PH" sz="1400" b="1" dirty="0" smtClean="0">
                          <a:effectLst/>
                          <a:latin typeface="Franklin Gothic Book" panose="020B0503020102020204" pitchFamily="34" charset="0"/>
                          <a:cs typeface="Arial" panose="020B0604020202020204" pitchFamily="34" charset="0"/>
                        </a:rPr>
                        <a:t>SDO</a:t>
                      </a:r>
                    </a:p>
                    <a:p>
                      <a:endParaRPr lang="en-PH" sz="1400" dirty="0">
                        <a:effectLst/>
                        <a:latin typeface="Franklin Gothic Book" panose="020B0503020102020204" pitchFamily="34" charset="0"/>
                      </a:endParaRPr>
                    </a:p>
                  </a:txBody>
                  <a:tcPr marL="68580" marR="68580" marT="0" marB="0"/>
                </a:tc>
                <a:tc>
                  <a:txBody>
                    <a:bodyPr/>
                    <a:lstStyle/>
                    <a:p>
                      <a:pPr algn="ctr">
                        <a:spcAft>
                          <a:spcPts val="0"/>
                        </a:spcAft>
                      </a:pPr>
                      <a:r>
                        <a:rPr lang="en-PH" sz="2800" b="1" dirty="0">
                          <a:effectLst/>
                          <a:latin typeface="Franklin Gothic Book" panose="020B0503020102020204" pitchFamily="34" charset="0"/>
                          <a:ea typeface="Times New Roman" panose="02020603050405020304" pitchFamily="18" charset="0"/>
                          <a:cs typeface="Arial" panose="020B0604020202020204" pitchFamily="34" charset="0"/>
                        </a:rPr>
                        <a:t>5</a:t>
                      </a:r>
                      <a:endParaRPr lang="en-PH" sz="28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144727956"/>
                  </a:ext>
                </a:extLst>
              </a:tr>
              <a:tr h="207861">
                <a:tc>
                  <a:txBody>
                    <a:bodyPr/>
                    <a:lstStyle/>
                    <a:p>
                      <a:r>
                        <a:rPr lang="en-PH" sz="1400" b="1" dirty="0">
                          <a:effectLst/>
                          <a:latin typeface="Franklin Gothic Book" panose="020B0503020102020204" pitchFamily="34" charset="0"/>
                          <a:cs typeface="Arial" panose="020B0604020202020204" pitchFamily="34" charset="0"/>
                        </a:rPr>
                        <a:t>FY 2016 BUR </a:t>
                      </a:r>
                      <a:r>
                        <a:rPr lang="en-PH" sz="1400" i="1" dirty="0">
                          <a:effectLst/>
                          <a:latin typeface="Franklin Gothic Book" panose="020B0503020102020204" pitchFamily="34" charset="0"/>
                          <a:cs typeface="Arial" panose="020B0604020202020204" pitchFamily="34" charset="0"/>
                        </a:rPr>
                        <a:t>(based on obligations as of December 31, 2016</a:t>
                      </a:r>
                      <a:r>
                        <a:rPr lang="en-PH" sz="1400" i="1" dirty="0" smtClean="0">
                          <a:effectLst/>
                          <a:latin typeface="Franklin Gothic Book" panose="020B0503020102020204" pitchFamily="34" charset="0"/>
                          <a:cs typeface="Arial" panose="020B0604020202020204" pitchFamily="34" charset="0"/>
                        </a:rPr>
                        <a:t>)</a:t>
                      </a:r>
                    </a:p>
                    <a:p>
                      <a:endParaRPr lang="en-PH" sz="1400" dirty="0">
                        <a:effectLst/>
                        <a:latin typeface="Franklin Gothic Book" panose="020B0503020102020204" pitchFamily="34" charset="0"/>
                      </a:endParaRPr>
                    </a:p>
                  </a:txBody>
                  <a:tcPr marL="68580" marR="68580" marT="0" marB="0"/>
                </a:tc>
                <a:tc>
                  <a:txBody>
                    <a:bodyPr/>
                    <a:lstStyle/>
                    <a:p>
                      <a:pPr algn="ctr">
                        <a:spcAft>
                          <a:spcPts val="0"/>
                        </a:spcAft>
                      </a:pPr>
                      <a:r>
                        <a:rPr lang="en-PH" sz="2800" b="1" dirty="0">
                          <a:effectLst/>
                          <a:latin typeface="Franklin Gothic Book" panose="020B0503020102020204" pitchFamily="34" charset="0"/>
                          <a:ea typeface="Times New Roman" panose="02020603050405020304" pitchFamily="18" charset="0"/>
                          <a:cs typeface="Arial" panose="020B0604020202020204" pitchFamily="34" charset="0"/>
                        </a:rPr>
                        <a:t>10</a:t>
                      </a:r>
                      <a:endParaRPr lang="en-PH" sz="28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06409720"/>
                  </a:ext>
                </a:extLst>
              </a:tr>
              <a:tr h="207861">
                <a:tc>
                  <a:txBody>
                    <a:bodyPr/>
                    <a:lstStyle/>
                    <a:p>
                      <a:pPr>
                        <a:spcAft>
                          <a:spcPts val="0"/>
                        </a:spcAft>
                      </a:pPr>
                      <a:r>
                        <a:rPr lang="en-PH" sz="1400" b="1" dirty="0" smtClean="0">
                          <a:effectLst/>
                          <a:latin typeface="Franklin Gothic Book" panose="020B0503020102020204" pitchFamily="34" charset="0"/>
                          <a:ea typeface="Times New Roman" panose="02020603050405020304" pitchFamily="18" charset="0"/>
                          <a:cs typeface="Arial" panose="020B0604020202020204" pitchFamily="34" charset="0"/>
                        </a:rPr>
                        <a:t>% </a:t>
                      </a:r>
                      <a:r>
                        <a:rPr lang="en-PH" sz="1400" b="1" dirty="0">
                          <a:effectLst/>
                          <a:latin typeface="Franklin Gothic Book" panose="020B0503020102020204" pitchFamily="34" charset="0"/>
                          <a:ea typeface="Times New Roman" panose="02020603050405020304" pitchFamily="18" charset="0"/>
                          <a:cs typeface="Arial" panose="020B0604020202020204" pitchFamily="34" charset="0"/>
                        </a:rPr>
                        <a:t>of liquidation of Cash Advances received in FY </a:t>
                      </a:r>
                      <a:r>
                        <a:rPr lang="en-PH" sz="1400" b="1" dirty="0" smtClean="0">
                          <a:effectLst/>
                          <a:latin typeface="Franklin Gothic Book" panose="020B0503020102020204" pitchFamily="34" charset="0"/>
                          <a:ea typeface="Times New Roman" panose="02020603050405020304" pitchFamily="18" charset="0"/>
                          <a:cs typeface="Arial" panose="020B0604020202020204" pitchFamily="34" charset="0"/>
                        </a:rPr>
                        <a:t>2016</a:t>
                      </a:r>
                    </a:p>
                    <a:p>
                      <a:pPr>
                        <a:spcAft>
                          <a:spcPts val="0"/>
                        </a:spcAft>
                      </a:pPr>
                      <a:endParaRPr lang="en-PH"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PH" sz="2800" b="1" dirty="0">
                          <a:effectLst/>
                          <a:latin typeface="Franklin Gothic Book" panose="020B0503020102020204" pitchFamily="34" charset="0"/>
                          <a:ea typeface="Times New Roman" panose="02020603050405020304" pitchFamily="18" charset="0"/>
                          <a:cs typeface="Arial" panose="020B0604020202020204" pitchFamily="34" charset="0"/>
                        </a:rPr>
                        <a:t>5</a:t>
                      </a:r>
                      <a:endParaRPr lang="en-PH" sz="28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9097437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xmlns="" val="764980137"/>
              </p:ext>
            </p:extLst>
          </p:nvPr>
        </p:nvGraphicFramePr>
        <p:xfrm>
          <a:off x="228600" y="1600200"/>
          <a:ext cx="4280614" cy="4901674"/>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xmlns="" val="2243464576"/>
                    </a:ext>
                  </a:extLst>
                </a:gridCol>
                <a:gridCol w="775414">
                  <a:extLst>
                    <a:ext uri="{9D8B030D-6E8A-4147-A177-3AD203B41FA5}">
                      <a16:colId xmlns:a16="http://schemas.microsoft.com/office/drawing/2014/main" xmlns="" val="1754877057"/>
                    </a:ext>
                  </a:extLst>
                </a:gridCol>
              </a:tblGrid>
              <a:tr h="162085">
                <a:tc>
                  <a:txBody>
                    <a:bodyPr/>
                    <a:lstStyle/>
                    <a:p>
                      <a:pPr>
                        <a:spcAft>
                          <a:spcPts val="0"/>
                        </a:spcAft>
                      </a:pPr>
                      <a:r>
                        <a:rPr lang="en-PH" sz="1000" dirty="0">
                          <a:effectLst/>
                          <a:latin typeface="Franklin Gothic Book" panose="020B0503020102020204" pitchFamily="34" charset="0"/>
                        </a:rPr>
                        <a:t>OPCRF overall score</a:t>
                      </a:r>
                      <a:endParaRPr lang="en-PH" sz="10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8796" marR="28796" marT="0" marB="0"/>
                </a:tc>
                <a:tc>
                  <a:txBody>
                    <a:bodyPr/>
                    <a:lstStyle/>
                    <a:p>
                      <a:pPr algn="ctr">
                        <a:spcAft>
                          <a:spcPts val="0"/>
                        </a:spcAft>
                      </a:pPr>
                      <a:r>
                        <a:rPr lang="en-US" sz="1100" b="1" dirty="0">
                          <a:solidFill>
                            <a:schemeClr val="tx1"/>
                          </a:solidFill>
                          <a:effectLst/>
                          <a:latin typeface="Franklin Gothic Book" panose="020B0503020102020204" pitchFamily="34" charset="0"/>
                        </a:rPr>
                        <a:t>50</a:t>
                      </a:r>
                      <a:endParaRPr lang="en-PH"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28796" marR="28796" marT="0" marB="0">
                    <a:solidFill>
                      <a:schemeClr val="accent1">
                        <a:lumMod val="20000"/>
                        <a:lumOff val="80000"/>
                      </a:schemeClr>
                    </a:solidFill>
                  </a:tcPr>
                </a:tc>
                <a:extLst>
                  <a:ext uri="{0D108BD9-81ED-4DB2-BD59-A6C34878D82A}">
                    <a16:rowId xmlns:a16="http://schemas.microsoft.com/office/drawing/2014/main" xmlns="" val="627911237"/>
                  </a:ext>
                </a:extLst>
              </a:tr>
              <a:tr h="309435">
                <a:tc>
                  <a:txBody>
                    <a:bodyPr/>
                    <a:lstStyle/>
                    <a:p>
                      <a:pPr>
                        <a:spcAft>
                          <a:spcPts val="0"/>
                        </a:spcAft>
                      </a:pPr>
                      <a:r>
                        <a:rPr lang="en-US" sz="1000" dirty="0">
                          <a:effectLst/>
                          <a:latin typeface="Franklin Gothic Book" panose="020B0503020102020204" pitchFamily="34" charset="0"/>
                        </a:rPr>
                        <a:t>% of 5 year old children enrolled in Kindergarten in SY 2014-15, both Public and Private</a:t>
                      </a:r>
                      <a:endParaRPr lang="en-PH" sz="1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tc>
                  <a:txBody>
                    <a:bodyPr/>
                    <a:lstStyle/>
                    <a:p>
                      <a:pPr algn="ctr">
                        <a:spcAft>
                          <a:spcPts val="0"/>
                        </a:spcAft>
                      </a:pPr>
                      <a:r>
                        <a:rPr lang="en-US" sz="1100" b="1" dirty="0">
                          <a:effectLst/>
                          <a:latin typeface="Franklin Gothic Book" panose="020B0503020102020204" pitchFamily="34" charset="0"/>
                        </a:rPr>
                        <a:t>5</a:t>
                      </a:r>
                      <a:endParaRPr lang="en-PH"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extLst>
                  <a:ext uri="{0D108BD9-81ED-4DB2-BD59-A6C34878D82A}">
                    <a16:rowId xmlns:a16="http://schemas.microsoft.com/office/drawing/2014/main" xmlns="" val="1837495449"/>
                  </a:ext>
                </a:extLst>
              </a:tr>
              <a:tr h="347418">
                <a:tc>
                  <a:txBody>
                    <a:bodyPr/>
                    <a:lstStyle/>
                    <a:p>
                      <a:pPr>
                        <a:spcAft>
                          <a:spcPts val="0"/>
                        </a:spcAft>
                      </a:pPr>
                      <a:r>
                        <a:rPr lang="en-US" sz="1000" dirty="0">
                          <a:effectLst/>
                          <a:latin typeface="Franklin Gothic Book" panose="020B0503020102020204" pitchFamily="34" charset="0"/>
                        </a:rPr>
                        <a:t>% of 6-11 year old pupils enrolled in Elementary in SY 2014-15, both Public and </a:t>
                      </a:r>
                      <a:r>
                        <a:rPr lang="en-US" sz="1000" dirty="0" smtClean="0">
                          <a:effectLst/>
                          <a:latin typeface="Franklin Gothic Book" panose="020B0503020102020204" pitchFamily="34" charset="0"/>
                        </a:rPr>
                        <a:t>Private</a:t>
                      </a:r>
                      <a:endParaRPr lang="en-PH" sz="1000" dirty="0">
                        <a:effectLst/>
                        <a:latin typeface="Franklin Gothic Book" panose="020B0503020102020204" pitchFamily="34" charset="0"/>
                      </a:endParaRPr>
                    </a:p>
                  </a:txBody>
                  <a:tcPr marL="28796" marR="28796" marT="0" marB="0"/>
                </a:tc>
                <a:tc>
                  <a:txBody>
                    <a:bodyPr/>
                    <a:lstStyle/>
                    <a:p>
                      <a:pPr algn="ctr">
                        <a:spcAft>
                          <a:spcPts val="0"/>
                        </a:spcAft>
                      </a:pPr>
                      <a:r>
                        <a:rPr lang="en-US" sz="1100" b="1" dirty="0">
                          <a:effectLst/>
                          <a:latin typeface="Franklin Gothic Book" panose="020B0503020102020204" pitchFamily="34" charset="0"/>
                        </a:rPr>
                        <a:t>5</a:t>
                      </a:r>
                      <a:endParaRPr lang="en-PH"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extLst>
                  <a:ext uri="{0D108BD9-81ED-4DB2-BD59-A6C34878D82A}">
                    <a16:rowId xmlns:a16="http://schemas.microsoft.com/office/drawing/2014/main" xmlns="" val="1309392164"/>
                  </a:ext>
                </a:extLst>
              </a:tr>
              <a:tr h="309435">
                <a:tc>
                  <a:txBody>
                    <a:bodyPr/>
                    <a:lstStyle/>
                    <a:p>
                      <a:pPr>
                        <a:spcAft>
                          <a:spcPts val="0"/>
                        </a:spcAft>
                      </a:pPr>
                      <a:r>
                        <a:rPr lang="en-US" sz="1000" dirty="0">
                          <a:effectLst/>
                          <a:latin typeface="Franklin Gothic Book" panose="020B0503020102020204" pitchFamily="34" charset="0"/>
                        </a:rPr>
                        <a:t>% of 12-15 year old students enrolled in Secondary in SY 2014-15, both Public and Private</a:t>
                      </a:r>
                      <a:endParaRPr lang="en-PH" sz="1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tc>
                  <a:txBody>
                    <a:bodyPr/>
                    <a:lstStyle/>
                    <a:p>
                      <a:pPr algn="ctr">
                        <a:spcAft>
                          <a:spcPts val="0"/>
                        </a:spcAft>
                      </a:pPr>
                      <a:r>
                        <a:rPr lang="en-US" sz="1100" b="1" dirty="0">
                          <a:effectLst/>
                          <a:latin typeface="Franklin Gothic Book" panose="020B0503020102020204" pitchFamily="34" charset="0"/>
                        </a:rPr>
                        <a:t>5</a:t>
                      </a:r>
                      <a:endParaRPr lang="en-PH"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extLst>
                  <a:ext uri="{0D108BD9-81ED-4DB2-BD59-A6C34878D82A}">
                    <a16:rowId xmlns:a16="http://schemas.microsoft.com/office/drawing/2014/main" xmlns="" val="442106570"/>
                  </a:ext>
                </a:extLst>
              </a:tr>
              <a:tr h="464152">
                <a:tc>
                  <a:txBody>
                    <a:bodyPr/>
                    <a:lstStyle/>
                    <a:p>
                      <a:pPr>
                        <a:spcAft>
                          <a:spcPts val="0"/>
                        </a:spcAft>
                      </a:pPr>
                      <a:r>
                        <a:rPr lang="en-US" sz="1000" dirty="0">
                          <a:effectLst/>
                          <a:latin typeface="Franklin Gothic Book" panose="020B0503020102020204" pitchFamily="34" charset="0"/>
                        </a:rPr>
                        <a:t>% of elementary schools, both Public and Private, with improvements in the % of learners who scored average and better in NAT or its equivalent in SY 2014-15</a:t>
                      </a:r>
                      <a:endParaRPr lang="en-PH" sz="1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tc>
                  <a:txBody>
                    <a:bodyPr/>
                    <a:lstStyle/>
                    <a:p>
                      <a:pPr algn="ctr">
                        <a:spcAft>
                          <a:spcPts val="0"/>
                        </a:spcAft>
                      </a:pPr>
                      <a:r>
                        <a:rPr lang="en-US" sz="1100" b="1" dirty="0">
                          <a:effectLst/>
                          <a:latin typeface="Franklin Gothic Book" panose="020B0503020102020204" pitchFamily="34" charset="0"/>
                        </a:rPr>
                        <a:t>5</a:t>
                      </a:r>
                      <a:endParaRPr lang="en-PH"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extLst>
                  <a:ext uri="{0D108BD9-81ED-4DB2-BD59-A6C34878D82A}">
                    <a16:rowId xmlns:a16="http://schemas.microsoft.com/office/drawing/2014/main" xmlns="" val="195477898"/>
                  </a:ext>
                </a:extLst>
              </a:tr>
              <a:tr h="501970">
                <a:tc>
                  <a:txBody>
                    <a:bodyPr/>
                    <a:lstStyle/>
                    <a:p>
                      <a:pPr>
                        <a:spcAft>
                          <a:spcPts val="0"/>
                        </a:spcAft>
                      </a:pPr>
                      <a:r>
                        <a:rPr lang="en-US" sz="1000" dirty="0">
                          <a:effectLst/>
                          <a:latin typeface="Franklin Gothic Book" panose="020B0503020102020204" pitchFamily="34" charset="0"/>
                        </a:rPr>
                        <a:t>% of secondary schools, both Public and Private, with improvements in the % of learners who scored average and better in NAT or its equivalent in SY </a:t>
                      </a:r>
                      <a:r>
                        <a:rPr lang="en-US" sz="1000" dirty="0" smtClean="0">
                          <a:effectLst/>
                          <a:latin typeface="Franklin Gothic Book" panose="020B0503020102020204" pitchFamily="34" charset="0"/>
                        </a:rPr>
                        <a:t>2014-15</a:t>
                      </a:r>
                      <a:endParaRPr lang="en-PH" sz="1000" dirty="0">
                        <a:effectLst/>
                        <a:latin typeface="Franklin Gothic Book" panose="020B0503020102020204" pitchFamily="34" charset="0"/>
                      </a:endParaRPr>
                    </a:p>
                  </a:txBody>
                  <a:tcPr marL="28796" marR="28796" marT="0" marB="0"/>
                </a:tc>
                <a:tc>
                  <a:txBody>
                    <a:bodyPr/>
                    <a:lstStyle/>
                    <a:p>
                      <a:pPr algn="ctr">
                        <a:spcAft>
                          <a:spcPts val="0"/>
                        </a:spcAft>
                      </a:pPr>
                      <a:r>
                        <a:rPr lang="en-US" sz="1100" b="1" dirty="0">
                          <a:effectLst/>
                          <a:latin typeface="Franklin Gothic Book" panose="020B0503020102020204" pitchFamily="34" charset="0"/>
                        </a:rPr>
                        <a:t>5</a:t>
                      </a:r>
                      <a:endParaRPr lang="en-PH"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extLst>
                  <a:ext uri="{0D108BD9-81ED-4DB2-BD59-A6C34878D82A}">
                    <a16:rowId xmlns:a16="http://schemas.microsoft.com/office/drawing/2014/main" xmlns="" val="790702069"/>
                  </a:ext>
                </a:extLst>
              </a:tr>
              <a:tr h="309435">
                <a:tc>
                  <a:txBody>
                    <a:bodyPr/>
                    <a:lstStyle/>
                    <a:p>
                      <a:pPr>
                        <a:spcAft>
                          <a:spcPts val="0"/>
                        </a:spcAft>
                      </a:pPr>
                      <a:r>
                        <a:rPr lang="en-US" sz="1000" dirty="0">
                          <a:effectLst/>
                          <a:latin typeface="Franklin Gothic Book" panose="020B0503020102020204" pitchFamily="34" charset="0"/>
                        </a:rPr>
                        <a:t>Simple dropout rate in SY 2014-15, both Public and Private</a:t>
                      </a:r>
                      <a:endParaRPr lang="en-PH" sz="1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tc>
                  <a:txBody>
                    <a:bodyPr/>
                    <a:lstStyle/>
                    <a:p>
                      <a:pPr algn="ctr">
                        <a:spcAft>
                          <a:spcPts val="0"/>
                        </a:spcAft>
                      </a:pPr>
                      <a:r>
                        <a:rPr lang="en-US" sz="1100" b="1" dirty="0">
                          <a:effectLst/>
                          <a:latin typeface="Franklin Gothic Book" panose="020B0503020102020204" pitchFamily="34" charset="0"/>
                        </a:rPr>
                        <a:t>5</a:t>
                      </a:r>
                      <a:endParaRPr lang="en-PH"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extLst>
                  <a:ext uri="{0D108BD9-81ED-4DB2-BD59-A6C34878D82A}">
                    <a16:rowId xmlns:a16="http://schemas.microsoft.com/office/drawing/2014/main" xmlns="" val="2982513676"/>
                  </a:ext>
                </a:extLst>
              </a:tr>
              <a:tr h="309435">
                <a:tc>
                  <a:txBody>
                    <a:bodyPr/>
                    <a:lstStyle/>
                    <a:p>
                      <a:pPr>
                        <a:spcAft>
                          <a:spcPts val="0"/>
                        </a:spcAft>
                      </a:pPr>
                      <a:r>
                        <a:rPr lang="en-US" sz="1000" dirty="0">
                          <a:effectLst/>
                          <a:latin typeface="Franklin Gothic Book" panose="020B0503020102020204" pitchFamily="34" charset="0"/>
                        </a:rPr>
                        <a:t>% of school MOOE downloaded three (3) working days upon receipt of liquidation reports of schools</a:t>
                      </a:r>
                      <a:endParaRPr lang="en-PH" sz="1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tc>
                  <a:txBody>
                    <a:bodyPr/>
                    <a:lstStyle/>
                    <a:p>
                      <a:pPr algn="ctr">
                        <a:spcAft>
                          <a:spcPts val="0"/>
                        </a:spcAft>
                      </a:pPr>
                      <a:r>
                        <a:rPr lang="en-US" sz="1100" b="1" dirty="0">
                          <a:effectLst/>
                          <a:latin typeface="Franklin Gothic Book" panose="020B0503020102020204" pitchFamily="34" charset="0"/>
                        </a:rPr>
                        <a:t>5</a:t>
                      </a:r>
                      <a:endParaRPr lang="en-PH"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extLst>
                  <a:ext uri="{0D108BD9-81ED-4DB2-BD59-A6C34878D82A}">
                    <a16:rowId xmlns:a16="http://schemas.microsoft.com/office/drawing/2014/main" xmlns="" val="1050522547"/>
                  </a:ext>
                </a:extLst>
              </a:tr>
              <a:tr h="464152">
                <a:tc>
                  <a:txBody>
                    <a:bodyPr/>
                    <a:lstStyle/>
                    <a:p>
                      <a:pPr>
                        <a:spcAft>
                          <a:spcPts val="0"/>
                        </a:spcAft>
                      </a:pPr>
                      <a:r>
                        <a:rPr lang="en-US" sz="1000" dirty="0">
                          <a:effectLst/>
                          <a:latin typeface="Franklin Gothic Book" panose="020B0503020102020204" pitchFamily="34" charset="0"/>
                        </a:rPr>
                        <a:t>% of FY 2015 newly created teaching and non-teaching items with NOSCA filled up within 3 months</a:t>
                      </a:r>
                      <a:endParaRPr lang="en-PH" sz="1000" dirty="0">
                        <a:effectLst/>
                        <a:latin typeface="Franklin Gothic Book" panose="020B0503020102020204" pitchFamily="34" charset="0"/>
                      </a:endParaRPr>
                    </a:p>
                    <a:p>
                      <a:pPr>
                        <a:spcAft>
                          <a:spcPts val="0"/>
                        </a:spcAft>
                      </a:pPr>
                      <a:r>
                        <a:rPr lang="en-US" sz="1000" dirty="0">
                          <a:effectLst/>
                          <a:latin typeface="Franklin Gothic Book" panose="020B0503020102020204" pitchFamily="34" charset="0"/>
                        </a:rPr>
                        <a:t> </a:t>
                      </a:r>
                      <a:endParaRPr lang="en-PH" sz="1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tc>
                  <a:txBody>
                    <a:bodyPr/>
                    <a:lstStyle/>
                    <a:p>
                      <a:pPr algn="ctr">
                        <a:spcAft>
                          <a:spcPts val="0"/>
                        </a:spcAft>
                      </a:pPr>
                      <a:r>
                        <a:rPr lang="en-US" sz="1100" b="1" dirty="0">
                          <a:effectLst/>
                          <a:latin typeface="Franklin Gothic Book" panose="020B0503020102020204" pitchFamily="34" charset="0"/>
                        </a:rPr>
                        <a:t>5</a:t>
                      </a:r>
                      <a:endParaRPr lang="en-PH"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extLst>
                  <a:ext uri="{0D108BD9-81ED-4DB2-BD59-A6C34878D82A}">
                    <a16:rowId xmlns:a16="http://schemas.microsoft.com/office/drawing/2014/main" xmlns="" val="3169305635"/>
                  </a:ext>
                </a:extLst>
              </a:tr>
              <a:tr h="309435">
                <a:tc>
                  <a:txBody>
                    <a:bodyPr/>
                    <a:lstStyle/>
                    <a:p>
                      <a:pPr>
                        <a:spcAft>
                          <a:spcPts val="0"/>
                        </a:spcAft>
                      </a:pPr>
                      <a:r>
                        <a:rPr lang="en-US" sz="1000" dirty="0">
                          <a:effectLst/>
                          <a:latin typeface="Franklin Gothic Book" panose="020B0503020102020204" pitchFamily="34" charset="0"/>
                        </a:rPr>
                        <a:t>% of excess teachers re-deployed in SY 2014-15, including those hired by the Local School Board (LSB)</a:t>
                      </a:r>
                      <a:endParaRPr lang="en-PH" sz="1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tc>
                  <a:txBody>
                    <a:bodyPr/>
                    <a:lstStyle/>
                    <a:p>
                      <a:pPr algn="ctr">
                        <a:spcAft>
                          <a:spcPts val="0"/>
                        </a:spcAft>
                      </a:pPr>
                      <a:r>
                        <a:rPr lang="en-US" sz="1100" b="1" dirty="0">
                          <a:effectLst/>
                          <a:latin typeface="Franklin Gothic Book" panose="020B0503020102020204" pitchFamily="34" charset="0"/>
                        </a:rPr>
                        <a:t>2.5</a:t>
                      </a:r>
                      <a:endParaRPr lang="en-PH"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extLst>
                  <a:ext uri="{0D108BD9-81ED-4DB2-BD59-A6C34878D82A}">
                    <a16:rowId xmlns:a16="http://schemas.microsoft.com/office/drawing/2014/main" xmlns="" val="276767564"/>
                  </a:ext>
                </a:extLst>
              </a:tr>
              <a:tr h="309435">
                <a:tc>
                  <a:txBody>
                    <a:bodyPr/>
                    <a:lstStyle/>
                    <a:p>
                      <a:pPr>
                        <a:spcAft>
                          <a:spcPts val="0"/>
                        </a:spcAft>
                      </a:pPr>
                      <a:r>
                        <a:rPr lang="en-US" sz="1000" dirty="0">
                          <a:effectLst/>
                          <a:latin typeface="Franklin Gothic Book" panose="020B0503020102020204" pitchFamily="34" charset="0"/>
                        </a:rPr>
                        <a:t>% of private schools submitting EBEIS data on or before August 28, 2015</a:t>
                      </a:r>
                      <a:endParaRPr lang="en-PH" sz="1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tc>
                  <a:txBody>
                    <a:bodyPr/>
                    <a:lstStyle/>
                    <a:p>
                      <a:pPr algn="ctr">
                        <a:spcAft>
                          <a:spcPts val="0"/>
                        </a:spcAft>
                      </a:pPr>
                      <a:r>
                        <a:rPr lang="en-US" sz="1100" b="1" dirty="0">
                          <a:effectLst/>
                          <a:latin typeface="Franklin Gothic Book" panose="020B0503020102020204" pitchFamily="34" charset="0"/>
                        </a:rPr>
                        <a:t>2.5</a:t>
                      </a:r>
                      <a:endParaRPr lang="en-PH"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extLst>
                  <a:ext uri="{0D108BD9-81ED-4DB2-BD59-A6C34878D82A}">
                    <a16:rowId xmlns:a16="http://schemas.microsoft.com/office/drawing/2014/main" xmlns="" val="1341522078"/>
                  </a:ext>
                </a:extLst>
              </a:tr>
              <a:tr h="626303">
                <a:tc>
                  <a:txBody>
                    <a:bodyPr/>
                    <a:lstStyle/>
                    <a:p>
                      <a:pPr>
                        <a:spcAft>
                          <a:spcPts val="0"/>
                        </a:spcAft>
                      </a:pPr>
                      <a:r>
                        <a:rPr lang="en-US" sz="1000" dirty="0">
                          <a:effectLst/>
                          <a:latin typeface="Franklin Gothic Book" panose="020B0503020102020204" pitchFamily="34" charset="0"/>
                        </a:rPr>
                        <a:t>% of applications for permit to operate/ recognition processed and endorsed to the RO within the prescribed number of days of processing vis-à-vis the total number of private school applicants with complete documentary requirements in FY 2015</a:t>
                      </a:r>
                      <a:endParaRPr lang="en-PH" sz="1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tc>
                  <a:txBody>
                    <a:bodyPr/>
                    <a:lstStyle/>
                    <a:p>
                      <a:pPr algn="ctr">
                        <a:spcAft>
                          <a:spcPts val="0"/>
                        </a:spcAft>
                      </a:pPr>
                      <a:r>
                        <a:rPr lang="en-US" sz="1100" b="1" dirty="0">
                          <a:effectLst/>
                          <a:latin typeface="Franklin Gothic Book" panose="020B0503020102020204" pitchFamily="34" charset="0"/>
                        </a:rPr>
                        <a:t>2.5</a:t>
                      </a:r>
                      <a:endParaRPr lang="en-PH"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extLst>
                  <a:ext uri="{0D108BD9-81ED-4DB2-BD59-A6C34878D82A}">
                    <a16:rowId xmlns:a16="http://schemas.microsoft.com/office/drawing/2014/main" xmlns="" val="3755853972"/>
                  </a:ext>
                </a:extLst>
              </a:tr>
              <a:tr h="162085">
                <a:tc>
                  <a:txBody>
                    <a:bodyPr/>
                    <a:lstStyle/>
                    <a:p>
                      <a:pPr>
                        <a:spcAft>
                          <a:spcPts val="0"/>
                        </a:spcAft>
                      </a:pPr>
                      <a:r>
                        <a:rPr lang="en-US" sz="1000" dirty="0">
                          <a:effectLst/>
                          <a:latin typeface="Franklin Gothic Book" panose="020B0503020102020204" pitchFamily="34" charset="0"/>
                        </a:rPr>
                        <a:t>% of A&amp;E passers over enrollees in FY 2015</a:t>
                      </a:r>
                      <a:endParaRPr lang="en-PH" sz="1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tc>
                  <a:txBody>
                    <a:bodyPr/>
                    <a:lstStyle/>
                    <a:p>
                      <a:pPr algn="ctr">
                        <a:spcAft>
                          <a:spcPts val="0"/>
                        </a:spcAft>
                      </a:pPr>
                      <a:r>
                        <a:rPr lang="en-US" sz="1100" b="1" dirty="0">
                          <a:effectLst/>
                          <a:latin typeface="Franklin Gothic Book" panose="020B0503020102020204" pitchFamily="34" charset="0"/>
                        </a:rPr>
                        <a:t>2.5</a:t>
                      </a:r>
                      <a:endParaRPr lang="en-PH"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extLst>
                  <a:ext uri="{0D108BD9-81ED-4DB2-BD59-A6C34878D82A}">
                    <a16:rowId xmlns:a16="http://schemas.microsoft.com/office/drawing/2014/main" xmlns="" val="1556020193"/>
                  </a:ext>
                </a:extLst>
              </a:tr>
              <a:tr h="305789">
                <a:tc>
                  <a:txBody>
                    <a:bodyPr/>
                    <a:lstStyle/>
                    <a:p>
                      <a:pPr>
                        <a:spcAft>
                          <a:spcPts val="0"/>
                        </a:spcAft>
                      </a:pPr>
                      <a:r>
                        <a:rPr lang="en-US" sz="1000" dirty="0">
                          <a:effectLst/>
                          <a:latin typeface="Franklin Gothic Book" panose="020B0503020102020204" pitchFamily="34" charset="0"/>
                        </a:rPr>
                        <a:t>Plus factor</a:t>
                      </a:r>
                      <a:r>
                        <a:rPr lang="en-US" sz="1000" dirty="0" smtClean="0">
                          <a:effectLst/>
                          <a:latin typeface="Franklin Gothic Book" panose="020B0503020102020204" pitchFamily="34" charset="0"/>
                        </a:rPr>
                        <a:t>:</a:t>
                      </a:r>
                      <a:endParaRPr lang="en-PH" sz="1000" dirty="0">
                        <a:effectLst/>
                        <a:latin typeface="Franklin Gothic Book" panose="020B0503020102020204" pitchFamily="34" charset="0"/>
                      </a:endParaRPr>
                    </a:p>
                  </a:txBody>
                  <a:tcPr marL="28796" marR="28796" marT="0" marB="0"/>
                </a:tc>
                <a:tc>
                  <a:txBody>
                    <a:bodyPr/>
                    <a:lstStyle/>
                    <a:p>
                      <a:pPr algn="ctr">
                        <a:spcAft>
                          <a:spcPts val="0"/>
                        </a:spcAft>
                      </a:pPr>
                      <a:r>
                        <a:rPr lang="en-US" sz="1100" b="1" dirty="0">
                          <a:effectLst/>
                          <a:latin typeface="Franklin Gothic Book" panose="020B0503020102020204" pitchFamily="34" charset="0"/>
                        </a:rPr>
                        <a:t>1</a:t>
                      </a:r>
                      <a:endParaRPr lang="en-PH"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28796" marR="28796" marT="0" marB="0"/>
                </a:tc>
                <a:extLst>
                  <a:ext uri="{0D108BD9-81ED-4DB2-BD59-A6C34878D82A}">
                    <a16:rowId xmlns:a16="http://schemas.microsoft.com/office/drawing/2014/main" xmlns="" val="2554399758"/>
                  </a:ext>
                </a:extLst>
              </a:tr>
            </a:tbl>
          </a:graphicData>
        </a:graphic>
      </p:graphicFrame>
    </p:spTree>
    <p:extLst>
      <p:ext uri="{BB962C8B-B14F-4D97-AF65-F5344CB8AC3E}">
        <p14:creationId xmlns:p14="http://schemas.microsoft.com/office/powerpoint/2010/main" xmlns="" val="1444899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2</a:t>
            </a:fld>
            <a:endParaRPr lang="fil-PH" dirty="0"/>
          </a:p>
        </p:txBody>
      </p:sp>
      <p:sp>
        <p:nvSpPr>
          <p:cNvPr id="4" name="Content Placeholder 2"/>
          <p:cNvSpPr txBox="1">
            <a:spLocks/>
          </p:cNvSpPr>
          <p:nvPr/>
        </p:nvSpPr>
        <p:spPr>
          <a:xfrm>
            <a:off x="228600" y="1447800"/>
            <a:ext cx="4984011" cy="4648200"/>
          </a:xfrm>
          <a:prstGeom prst="rect">
            <a:avLst/>
          </a:prstGeom>
          <a:ln/>
        </p:spPr>
        <p:style>
          <a:lnRef idx="1">
            <a:schemeClr val="dk1"/>
          </a:lnRef>
          <a:fillRef idx="2">
            <a:schemeClr val="dk1"/>
          </a:fillRef>
          <a:effectRef idx="1">
            <a:schemeClr val="dk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700" i="1" dirty="0" smtClean="0">
              <a:latin typeface="Franklin Gothic Book" panose="020B0503020102020204" pitchFamily="34" charset="0"/>
            </a:endParaRPr>
          </a:p>
          <a:p>
            <a:pPr marL="0" indent="0" algn="ctr">
              <a:buNone/>
            </a:pPr>
            <a:r>
              <a:rPr lang="en-US" sz="2700" i="1" dirty="0" smtClean="0">
                <a:latin typeface="Franklin Gothic Book" panose="020B0503020102020204" pitchFamily="34" charset="0"/>
              </a:rPr>
              <a:t>“The PBB, which is a top-up bonus, shall be given to personnel of bureaus or delivery units in accordance to their contribution to the accomplishment of their Department’s overall targets and commitments…”</a:t>
            </a:r>
          </a:p>
          <a:p>
            <a:pPr marL="0" indent="0" algn="r">
              <a:buNone/>
            </a:pPr>
            <a:r>
              <a:rPr lang="en-US" sz="2700" i="1" dirty="0" smtClean="0">
                <a:latin typeface="Franklin Gothic Book" panose="020B0503020102020204" pitchFamily="34" charset="0"/>
              </a:rPr>
              <a:t>-EO 80 (s.2012)</a:t>
            </a:r>
            <a:endParaRPr lang="en-PH" sz="2700" i="1" dirty="0">
              <a:latin typeface="Franklin Gothic Book" panose="020B0503020102020204" pitchFamily="34" charset="0"/>
            </a:endParaRPr>
          </a:p>
        </p:txBody>
      </p:sp>
      <p:sp>
        <p:nvSpPr>
          <p:cNvPr id="5" name="TextBox 4"/>
          <p:cNvSpPr txBox="1"/>
          <p:nvPr/>
        </p:nvSpPr>
        <p:spPr>
          <a:xfrm>
            <a:off x="44496"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What is PBB?</a:t>
            </a:r>
            <a:endParaRPr lang="en-PH" sz="4400" dirty="0">
              <a:solidFill>
                <a:srgbClr val="102947"/>
              </a:solidFill>
              <a:latin typeface="Franklin Gothic Medium" panose="020B0603020102020204" pitchFamily="34" charset="0"/>
            </a:endParaRPr>
          </a:p>
        </p:txBody>
      </p:sp>
      <p:pic>
        <p:nvPicPr>
          <p:cNvPr id="9" name="Picture 8"/>
          <p:cNvPicPr>
            <a:picLocks noChangeAspect="1"/>
          </p:cNvPicPr>
          <p:nvPr/>
        </p:nvPicPr>
        <p:blipFill>
          <a:blip r:embed="rId3"/>
          <a:stretch>
            <a:fillRect/>
          </a:stretch>
        </p:blipFill>
        <p:spPr>
          <a:xfrm>
            <a:off x="5059680" y="1295400"/>
            <a:ext cx="3931920" cy="5101653"/>
          </a:xfrm>
          <a:prstGeom prst="rect">
            <a:avLst/>
          </a:prstGeom>
          <a:scene3d>
            <a:camera prst="perspectiveContrastingLeftFacing">
              <a:rot lat="623785" lon="1800000" rev="21386789"/>
            </a:camera>
            <a:lightRig rig="threePt" dir="t"/>
          </a:scene3d>
        </p:spPr>
      </p:pic>
    </p:spTree>
    <p:extLst>
      <p:ext uri="{BB962C8B-B14F-4D97-AF65-F5344CB8AC3E}">
        <p14:creationId xmlns:p14="http://schemas.microsoft.com/office/powerpoint/2010/main" xmlns="" val="10041691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Regional Level Ranking</a:t>
            </a:r>
            <a:endParaRPr lang="en-PH" sz="4400" dirty="0">
              <a:solidFill>
                <a:srgbClr val="102947"/>
              </a:solidFill>
              <a:latin typeface="Franklin Gothic Medium" panose="020B0603020102020204" pitchFamily="34" charset="0"/>
            </a:endParaRPr>
          </a:p>
        </p:txBody>
      </p:sp>
      <p:sp>
        <p:nvSpPr>
          <p:cNvPr id="20" name="TextBox 19"/>
          <p:cNvSpPr txBox="1"/>
          <p:nvPr/>
        </p:nvSpPr>
        <p:spPr>
          <a:xfrm>
            <a:off x="228600" y="2514600"/>
            <a:ext cx="3276600" cy="31700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spcAft>
                <a:spcPts val="2400"/>
              </a:spcAft>
              <a:buFont typeface="Wingdings" panose="05000000000000000000" pitchFamily="2" charset="2"/>
              <a:buChar char="§"/>
            </a:pPr>
            <a:r>
              <a:rPr lang="en-US" sz="2000" b="1" dirty="0" smtClean="0"/>
              <a:t>Covers 17 regions, including NIR, but excluding ARMM</a:t>
            </a:r>
          </a:p>
          <a:p>
            <a:pPr marL="342900" indent="-342900">
              <a:spcAft>
                <a:spcPts val="2400"/>
              </a:spcAft>
              <a:buFont typeface="Wingdings" panose="05000000000000000000" pitchFamily="2" charset="2"/>
              <a:buChar char="§"/>
            </a:pPr>
            <a:r>
              <a:rPr lang="en-US" sz="2000" b="1" dirty="0" smtClean="0"/>
              <a:t>ROs will be ranked at the national level</a:t>
            </a:r>
          </a:p>
          <a:p>
            <a:pPr marL="342900" indent="-342900">
              <a:spcAft>
                <a:spcPts val="600"/>
              </a:spcAft>
              <a:buFont typeface="Wingdings" panose="05000000000000000000" pitchFamily="2" charset="2"/>
              <a:buChar char="§"/>
            </a:pPr>
            <a:r>
              <a:rPr lang="en-US" sz="2000" b="1" dirty="0" smtClean="0"/>
              <a:t>No classification based on size will be applied</a:t>
            </a:r>
          </a:p>
        </p:txBody>
      </p:sp>
      <p:sp>
        <p:nvSpPr>
          <p:cNvPr id="21" name="TextBox 20"/>
          <p:cNvSpPr txBox="1"/>
          <p:nvPr/>
        </p:nvSpPr>
        <p:spPr>
          <a:xfrm>
            <a:off x="3541986" y="3429000"/>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BEST</a:t>
            </a:r>
            <a:endParaRPr lang="en-PH" sz="2000" b="1" dirty="0">
              <a:solidFill>
                <a:srgbClr val="7030A0"/>
              </a:solidFill>
              <a:latin typeface="Franklin Gothic Book" panose="020B0503020102020204" pitchFamily="34" charset="0"/>
            </a:endParaRPr>
          </a:p>
        </p:txBody>
      </p:sp>
      <p:sp>
        <p:nvSpPr>
          <p:cNvPr id="22" name="TextBox 21"/>
          <p:cNvSpPr txBox="1"/>
          <p:nvPr/>
        </p:nvSpPr>
        <p:spPr>
          <a:xfrm>
            <a:off x="3568262" y="4716044"/>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BETTER</a:t>
            </a:r>
            <a:endParaRPr lang="en-PH" sz="2000" b="1" dirty="0">
              <a:solidFill>
                <a:srgbClr val="7030A0"/>
              </a:solidFill>
              <a:latin typeface="Franklin Gothic Book" panose="020B0503020102020204" pitchFamily="34" charset="0"/>
            </a:endParaRPr>
          </a:p>
        </p:txBody>
      </p:sp>
      <p:sp>
        <p:nvSpPr>
          <p:cNvPr id="23" name="TextBox 22"/>
          <p:cNvSpPr txBox="1"/>
          <p:nvPr/>
        </p:nvSpPr>
        <p:spPr>
          <a:xfrm>
            <a:off x="3568262" y="5976272"/>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GOOD</a:t>
            </a:r>
            <a:endParaRPr lang="en-PH" sz="2000" b="1" dirty="0">
              <a:solidFill>
                <a:srgbClr val="7030A0"/>
              </a:solidFill>
              <a:latin typeface="Franklin Gothic Book" panose="020B0503020102020204" pitchFamily="34" charset="0"/>
            </a:endParaRPr>
          </a:p>
        </p:txBody>
      </p:sp>
      <p:pic>
        <p:nvPicPr>
          <p:cNvPr id="30" name="Picture 29"/>
          <p:cNvPicPr>
            <a:picLocks noChangeAspect="1"/>
          </p:cNvPicPr>
          <p:nvPr/>
        </p:nvPicPr>
        <p:blipFill rotWithShape="1">
          <a:blip r:embed="rId3" cstate="print">
            <a:clrChange>
              <a:clrFrom>
                <a:srgbClr val="FBFBFB"/>
              </a:clrFrom>
              <a:clrTo>
                <a:srgbClr val="FBFBFB">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l="4060" t="17566" r="55342" b="20955"/>
          <a:stretch/>
        </p:blipFill>
        <p:spPr>
          <a:xfrm>
            <a:off x="5486400" y="980822"/>
            <a:ext cx="2743200" cy="2021305"/>
          </a:xfrm>
          <a:prstGeom prst="rect">
            <a:avLst/>
          </a:prstGeom>
        </p:spPr>
      </p:pic>
      <p:sp>
        <p:nvSpPr>
          <p:cNvPr id="31" name="TextBox 30"/>
          <p:cNvSpPr txBox="1"/>
          <p:nvPr/>
        </p:nvSpPr>
        <p:spPr>
          <a:xfrm>
            <a:off x="6553200" y="1447800"/>
            <a:ext cx="609600" cy="369332"/>
          </a:xfrm>
          <a:prstGeom prst="rect">
            <a:avLst/>
          </a:prstGeom>
          <a:noFill/>
        </p:spPr>
        <p:txBody>
          <a:bodyPr wrap="square" rtlCol="0">
            <a:spAutoFit/>
          </a:bodyPr>
          <a:lstStyle/>
          <a:p>
            <a:pPr algn="ctr"/>
            <a:r>
              <a:rPr lang="en-US" b="1" dirty="0" smtClean="0">
                <a:solidFill>
                  <a:schemeClr val="bg1"/>
                </a:solidFill>
                <a:latin typeface="Franklin Gothic Book" panose="020B0503020102020204" pitchFamily="34" charset="0"/>
              </a:rPr>
              <a:t>CO</a:t>
            </a:r>
            <a:endParaRPr lang="en-PH" b="1" dirty="0">
              <a:solidFill>
                <a:schemeClr val="bg1"/>
              </a:solidFill>
              <a:latin typeface="Franklin Gothic Book" panose="020B0503020102020204" pitchFamily="34" charset="0"/>
            </a:endParaRPr>
          </a:p>
        </p:txBody>
      </p:sp>
      <p:pic>
        <p:nvPicPr>
          <p:cNvPr id="32" name="Picture 31"/>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11876" b="11735"/>
          <a:stretch/>
        </p:blipFill>
        <p:spPr>
          <a:xfrm>
            <a:off x="4724400" y="2914649"/>
            <a:ext cx="1371600" cy="1047751"/>
          </a:xfrm>
          <a:prstGeom prst="rect">
            <a:avLst/>
          </a:prstGeom>
        </p:spPr>
      </p:pic>
      <p:sp>
        <p:nvSpPr>
          <p:cNvPr id="33" name="TextBox 32"/>
          <p:cNvSpPr txBox="1"/>
          <p:nvPr/>
        </p:nvSpPr>
        <p:spPr>
          <a:xfrm>
            <a:off x="5086109" y="3552051"/>
            <a:ext cx="6096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RO</a:t>
            </a:r>
            <a:endParaRPr lang="en-PH" sz="1200" b="1" dirty="0">
              <a:solidFill>
                <a:schemeClr val="bg1"/>
              </a:solidFill>
              <a:latin typeface="Franklin Gothic Book" panose="020B0503020102020204" pitchFamily="34" charset="0"/>
            </a:endParaRPr>
          </a:p>
        </p:txBody>
      </p:sp>
      <p:pic>
        <p:nvPicPr>
          <p:cNvPr id="34" name="Picture 33"/>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11876" b="11735"/>
          <a:stretch/>
        </p:blipFill>
        <p:spPr>
          <a:xfrm>
            <a:off x="4724400" y="4191000"/>
            <a:ext cx="1371600" cy="1047751"/>
          </a:xfrm>
          <a:prstGeom prst="rect">
            <a:avLst/>
          </a:prstGeom>
        </p:spPr>
      </p:pic>
      <p:sp>
        <p:nvSpPr>
          <p:cNvPr id="35" name="TextBox 34"/>
          <p:cNvSpPr txBox="1"/>
          <p:nvPr/>
        </p:nvSpPr>
        <p:spPr>
          <a:xfrm>
            <a:off x="5086109" y="4828402"/>
            <a:ext cx="6096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RO</a:t>
            </a:r>
            <a:endParaRPr lang="en-PH" sz="1200" b="1" dirty="0">
              <a:solidFill>
                <a:schemeClr val="bg1"/>
              </a:solidFill>
              <a:latin typeface="Franklin Gothic Book" panose="020B0503020102020204" pitchFamily="34" charset="0"/>
            </a:endParaRPr>
          </a:p>
        </p:txBody>
      </p:sp>
      <p:pic>
        <p:nvPicPr>
          <p:cNvPr id="36" name="Picture 35"/>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11876" b="11735"/>
          <a:stretch/>
        </p:blipFill>
        <p:spPr>
          <a:xfrm>
            <a:off x="4724400" y="5429249"/>
            <a:ext cx="1371600" cy="1047751"/>
          </a:xfrm>
          <a:prstGeom prst="rect">
            <a:avLst/>
          </a:prstGeom>
        </p:spPr>
      </p:pic>
      <p:sp>
        <p:nvSpPr>
          <p:cNvPr id="37" name="TextBox 36"/>
          <p:cNvSpPr txBox="1"/>
          <p:nvPr/>
        </p:nvSpPr>
        <p:spPr>
          <a:xfrm>
            <a:off x="5086109" y="6066651"/>
            <a:ext cx="6096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RO</a:t>
            </a:r>
            <a:endParaRPr lang="en-PH" sz="1200" b="1" dirty="0">
              <a:solidFill>
                <a:schemeClr val="bg1"/>
              </a:solidFill>
              <a:latin typeface="Franklin Gothic Book" panose="020B0503020102020204" pitchFamily="34" charset="0"/>
            </a:endParaRPr>
          </a:p>
        </p:txBody>
      </p:sp>
      <p:pic>
        <p:nvPicPr>
          <p:cNvPr id="38" name="Picture 37"/>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11876" b="11735"/>
          <a:stretch/>
        </p:blipFill>
        <p:spPr>
          <a:xfrm>
            <a:off x="6248400" y="2914649"/>
            <a:ext cx="1371600" cy="1047751"/>
          </a:xfrm>
          <a:prstGeom prst="rect">
            <a:avLst/>
          </a:prstGeom>
        </p:spPr>
      </p:pic>
      <p:sp>
        <p:nvSpPr>
          <p:cNvPr id="39" name="TextBox 38"/>
          <p:cNvSpPr txBox="1"/>
          <p:nvPr/>
        </p:nvSpPr>
        <p:spPr>
          <a:xfrm>
            <a:off x="6610109" y="3552051"/>
            <a:ext cx="6096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RO</a:t>
            </a:r>
            <a:endParaRPr lang="en-PH" sz="1200" b="1" dirty="0">
              <a:solidFill>
                <a:schemeClr val="bg1"/>
              </a:solidFill>
              <a:latin typeface="Franklin Gothic Book" panose="020B0503020102020204" pitchFamily="34" charset="0"/>
            </a:endParaRPr>
          </a:p>
        </p:txBody>
      </p:sp>
      <p:pic>
        <p:nvPicPr>
          <p:cNvPr id="40" name="Picture 39"/>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11876" b="11735"/>
          <a:stretch/>
        </p:blipFill>
        <p:spPr>
          <a:xfrm>
            <a:off x="6248400" y="4191000"/>
            <a:ext cx="1371600" cy="1047751"/>
          </a:xfrm>
          <a:prstGeom prst="rect">
            <a:avLst/>
          </a:prstGeom>
        </p:spPr>
      </p:pic>
      <p:sp>
        <p:nvSpPr>
          <p:cNvPr id="41" name="TextBox 40"/>
          <p:cNvSpPr txBox="1"/>
          <p:nvPr/>
        </p:nvSpPr>
        <p:spPr>
          <a:xfrm>
            <a:off x="6610109" y="4828402"/>
            <a:ext cx="6096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RO</a:t>
            </a:r>
            <a:endParaRPr lang="en-PH" sz="1200" b="1" dirty="0">
              <a:solidFill>
                <a:schemeClr val="bg1"/>
              </a:solidFill>
              <a:latin typeface="Franklin Gothic Book" panose="020B0503020102020204" pitchFamily="34" charset="0"/>
            </a:endParaRPr>
          </a:p>
        </p:txBody>
      </p:sp>
      <p:pic>
        <p:nvPicPr>
          <p:cNvPr id="42" name="Picture 41"/>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11876" b="11735"/>
          <a:stretch/>
        </p:blipFill>
        <p:spPr>
          <a:xfrm>
            <a:off x="6248400" y="5429249"/>
            <a:ext cx="1371600" cy="1047751"/>
          </a:xfrm>
          <a:prstGeom prst="rect">
            <a:avLst/>
          </a:prstGeom>
        </p:spPr>
      </p:pic>
      <p:sp>
        <p:nvSpPr>
          <p:cNvPr id="56" name="TextBox 55"/>
          <p:cNvSpPr txBox="1"/>
          <p:nvPr/>
        </p:nvSpPr>
        <p:spPr>
          <a:xfrm>
            <a:off x="6610109" y="6066651"/>
            <a:ext cx="6096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RO</a:t>
            </a:r>
            <a:endParaRPr lang="en-PH" sz="1200" b="1" dirty="0">
              <a:solidFill>
                <a:schemeClr val="bg1"/>
              </a:solidFill>
              <a:latin typeface="Franklin Gothic Book" panose="020B0503020102020204" pitchFamily="34" charset="0"/>
            </a:endParaRPr>
          </a:p>
        </p:txBody>
      </p:sp>
      <p:pic>
        <p:nvPicPr>
          <p:cNvPr id="57" name="Picture 56"/>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11876" b="11735"/>
          <a:stretch/>
        </p:blipFill>
        <p:spPr>
          <a:xfrm>
            <a:off x="7696200" y="2914649"/>
            <a:ext cx="1371600" cy="1047751"/>
          </a:xfrm>
          <a:prstGeom prst="rect">
            <a:avLst/>
          </a:prstGeom>
        </p:spPr>
      </p:pic>
      <p:sp>
        <p:nvSpPr>
          <p:cNvPr id="58" name="TextBox 57"/>
          <p:cNvSpPr txBox="1"/>
          <p:nvPr/>
        </p:nvSpPr>
        <p:spPr>
          <a:xfrm>
            <a:off x="8057909" y="3552051"/>
            <a:ext cx="6096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RO</a:t>
            </a:r>
            <a:endParaRPr lang="en-PH" sz="1200" b="1" dirty="0">
              <a:solidFill>
                <a:schemeClr val="bg1"/>
              </a:solidFill>
              <a:latin typeface="Franklin Gothic Book" panose="020B0503020102020204" pitchFamily="34" charset="0"/>
            </a:endParaRPr>
          </a:p>
        </p:txBody>
      </p:sp>
      <p:pic>
        <p:nvPicPr>
          <p:cNvPr id="59" name="Picture 58"/>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11876" b="11735"/>
          <a:stretch/>
        </p:blipFill>
        <p:spPr>
          <a:xfrm>
            <a:off x="7696200" y="4191000"/>
            <a:ext cx="1371600" cy="1047751"/>
          </a:xfrm>
          <a:prstGeom prst="rect">
            <a:avLst/>
          </a:prstGeom>
        </p:spPr>
      </p:pic>
      <p:sp>
        <p:nvSpPr>
          <p:cNvPr id="60" name="TextBox 59"/>
          <p:cNvSpPr txBox="1"/>
          <p:nvPr/>
        </p:nvSpPr>
        <p:spPr>
          <a:xfrm>
            <a:off x="8057909" y="4828402"/>
            <a:ext cx="6096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RO</a:t>
            </a:r>
            <a:endParaRPr lang="en-PH" sz="1200" b="1" dirty="0">
              <a:solidFill>
                <a:schemeClr val="bg1"/>
              </a:solidFill>
              <a:latin typeface="Franklin Gothic Book" panose="020B0503020102020204" pitchFamily="34" charset="0"/>
            </a:endParaRPr>
          </a:p>
        </p:txBody>
      </p:sp>
      <p:pic>
        <p:nvPicPr>
          <p:cNvPr id="61" name="Picture 60"/>
          <p:cNvPicPr>
            <a:picLocks noChangeAspect="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rcRect t="11876" b="11735"/>
          <a:stretch/>
        </p:blipFill>
        <p:spPr>
          <a:xfrm>
            <a:off x="7696200" y="5429249"/>
            <a:ext cx="1371600" cy="1047751"/>
          </a:xfrm>
          <a:prstGeom prst="rect">
            <a:avLst/>
          </a:prstGeom>
        </p:spPr>
      </p:pic>
      <p:sp>
        <p:nvSpPr>
          <p:cNvPr id="62" name="TextBox 61"/>
          <p:cNvSpPr txBox="1"/>
          <p:nvPr/>
        </p:nvSpPr>
        <p:spPr>
          <a:xfrm>
            <a:off x="8057909" y="6066651"/>
            <a:ext cx="609600" cy="276999"/>
          </a:xfrm>
          <a:prstGeom prst="rect">
            <a:avLst/>
          </a:prstGeom>
          <a:noFill/>
        </p:spPr>
        <p:txBody>
          <a:bodyPr wrap="square" rtlCol="0">
            <a:spAutoFit/>
          </a:bodyPr>
          <a:lstStyle/>
          <a:p>
            <a:pPr algn="ctr"/>
            <a:r>
              <a:rPr lang="en-US" sz="1200" b="1" dirty="0" smtClean="0">
                <a:solidFill>
                  <a:schemeClr val="bg1"/>
                </a:solidFill>
                <a:latin typeface="Franklin Gothic Book" panose="020B0503020102020204" pitchFamily="34" charset="0"/>
              </a:rPr>
              <a:t>RO</a:t>
            </a:r>
            <a:endParaRPr lang="en-PH" sz="12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xmlns="" val="15359729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Effect transition="in" filter="fade">
                                      <p:cBhvr>
                                        <p:cTn id="14" dur="1000"/>
                                        <p:tgtEl>
                                          <p:spTgt spid="20">
                                            <p:txEl>
                                              <p:pRg st="1" end="1"/>
                                            </p:txEl>
                                          </p:spTgt>
                                        </p:tgtEl>
                                      </p:cBhvr>
                                    </p:animEffect>
                                    <p:anim calcmode="lin" valueType="num">
                                      <p:cBhvr>
                                        <p:cTn id="15"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fade">
                                      <p:cBhvr>
                                        <p:cTn id="21" dur="1000"/>
                                        <p:tgtEl>
                                          <p:spTgt spid="20">
                                            <p:txEl>
                                              <p:pRg st="2" end="2"/>
                                            </p:txEl>
                                          </p:spTgt>
                                        </p:tgtEl>
                                      </p:cBhvr>
                                    </p:animEffect>
                                    <p:anim calcmode="lin" valueType="num">
                                      <p:cBhvr>
                                        <p:cTn id="22"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92519"/>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Regional Level Ranking</a:t>
            </a:r>
            <a:endParaRPr lang="en-PH" sz="4400" dirty="0">
              <a:solidFill>
                <a:srgbClr val="102947"/>
              </a:solidFill>
              <a:latin typeface="Franklin Gothic Medium" panose="020B0603020102020204" pitchFamily="34" charset="0"/>
            </a:endParaRPr>
          </a:p>
        </p:txBody>
      </p:sp>
      <p:sp>
        <p:nvSpPr>
          <p:cNvPr id="25" name="TextBox 24"/>
          <p:cNvSpPr txBox="1"/>
          <p:nvPr/>
        </p:nvSpPr>
        <p:spPr>
          <a:xfrm>
            <a:off x="1524000" y="1293269"/>
            <a:ext cx="1642029" cy="53553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PH" sz="3600" b="1" i="0" u="none" strike="noStrike" kern="1200" cap="none" spc="-150" normalizeH="0" baseline="0" noProof="0" dirty="0" smtClean="0">
                <a:ln>
                  <a:noFill/>
                </a:ln>
                <a:solidFill>
                  <a:srgbClr val="7030A0"/>
                </a:solidFill>
                <a:effectLst/>
                <a:uLnTx/>
                <a:uFillTx/>
                <a:latin typeface="Franklin Gothic Book" panose="020B0503020102020204" pitchFamily="34" charset="0"/>
              </a:rPr>
              <a:t>2015</a:t>
            </a:r>
          </a:p>
        </p:txBody>
      </p:sp>
      <p:sp>
        <p:nvSpPr>
          <p:cNvPr id="27" name="TextBox 26"/>
          <p:cNvSpPr txBox="1"/>
          <p:nvPr/>
        </p:nvSpPr>
        <p:spPr>
          <a:xfrm>
            <a:off x="5957967" y="1293269"/>
            <a:ext cx="1642029" cy="53553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PH" sz="3600" b="1" i="0" u="none" strike="noStrike" kern="1200" cap="none" spc="-150" normalizeH="0" baseline="0" noProof="0" dirty="0" smtClean="0">
                <a:ln>
                  <a:noFill/>
                </a:ln>
                <a:solidFill>
                  <a:srgbClr val="7030A0"/>
                </a:solidFill>
                <a:effectLst/>
                <a:uLnTx/>
                <a:uFillTx/>
                <a:latin typeface="Franklin Gothic Book" panose="020B0503020102020204" pitchFamily="34" charset="0"/>
              </a:rPr>
              <a:t>2016</a:t>
            </a:r>
          </a:p>
        </p:txBody>
      </p:sp>
      <p:graphicFrame>
        <p:nvGraphicFramePr>
          <p:cNvPr id="7" name="Table 6"/>
          <p:cNvGraphicFramePr>
            <a:graphicFrameLocks noGrp="1"/>
          </p:cNvGraphicFramePr>
          <p:nvPr>
            <p:extLst>
              <p:ext uri="{D42A27DB-BD31-4B8C-83A1-F6EECF244321}">
                <p14:modId xmlns:p14="http://schemas.microsoft.com/office/powerpoint/2010/main" xmlns="" val="3861949711"/>
              </p:ext>
            </p:extLst>
          </p:nvPr>
        </p:nvGraphicFramePr>
        <p:xfrm>
          <a:off x="228600" y="1767840"/>
          <a:ext cx="4280614" cy="4754880"/>
        </p:xfrm>
        <a:graphic>
          <a:graphicData uri="http://schemas.openxmlformats.org/drawingml/2006/table">
            <a:tbl>
              <a:tblPr firstRow="1" firstCol="1" bandRow="1">
                <a:tableStyleId>{5C22544A-7EE6-4342-B048-85BDC9FD1C3A}</a:tableStyleId>
              </a:tblPr>
              <a:tblGrid>
                <a:gridCol w="3461464">
                  <a:extLst>
                    <a:ext uri="{9D8B030D-6E8A-4147-A177-3AD203B41FA5}">
                      <a16:colId xmlns:a16="http://schemas.microsoft.com/office/drawing/2014/main" xmlns="" val="3146327080"/>
                    </a:ext>
                  </a:extLst>
                </a:gridCol>
                <a:gridCol w="819150">
                  <a:extLst>
                    <a:ext uri="{9D8B030D-6E8A-4147-A177-3AD203B41FA5}">
                      <a16:colId xmlns:a16="http://schemas.microsoft.com/office/drawing/2014/main" xmlns="" val="101072418"/>
                    </a:ext>
                  </a:extLst>
                </a:gridCol>
              </a:tblGrid>
              <a:tr h="77015">
                <a:tc>
                  <a:txBody>
                    <a:bodyPr/>
                    <a:lstStyle/>
                    <a:p>
                      <a:pPr algn="ctr">
                        <a:spcAft>
                          <a:spcPts val="0"/>
                        </a:spcAft>
                      </a:pPr>
                      <a:r>
                        <a:rPr lang="en-US" sz="1400" dirty="0">
                          <a:effectLst/>
                          <a:latin typeface="Franklin Gothic Book" panose="020B0503020102020204" pitchFamily="34" charset="0"/>
                        </a:rPr>
                        <a:t>Performance Indicators</a:t>
                      </a:r>
                      <a:endParaRPr lang="en-PH"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tc>
                  <a:txBody>
                    <a:bodyPr/>
                    <a:lstStyle/>
                    <a:p>
                      <a:pPr algn="ctr">
                        <a:spcAft>
                          <a:spcPts val="0"/>
                        </a:spcAft>
                      </a:pPr>
                      <a:r>
                        <a:rPr lang="en-US" sz="1400" dirty="0">
                          <a:effectLst/>
                          <a:latin typeface="Franklin Gothic Book" panose="020B0503020102020204" pitchFamily="34" charset="0"/>
                        </a:rPr>
                        <a:t>Maximum Points</a:t>
                      </a:r>
                      <a:endParaRPr lang="en-PH"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4153171537"/>
                  </a:ext>
                </a:extLst>
              </a:tr>
              <a:tr h="207861">
                <a:tc>
                  <a:txBody>
                    <a:bodyPr/>
                    <a:lstStyle/>
                    <a:p>
                      <a:pPr>
                        <a:spcAft>
                          <a:spcPts val="0"/>
                        </a:spcAft>
                      </a:pPr>
                      <a:r>
                        <a:rPr lang="en-PH" sz="1200" b="1" dirty="0">
                          <a:solidFill>
                            <a:schemeClr val="bg1"/>
                          </a:solidFill>
                          <a:effectLst/>
                          <a:latin typeface="Franklin Gothic Book" panose="020B0503020102020204" pitchFamily="34" charset="0"/>
                          <a:ea typeface="Calibri" panose="020F0502020204030204" pitchFamily="34" charset="0"/>
                          <a:cs typeface="Arial" panose="020B0604020202020204" pitchFamily="34" charset="0"/>
                        </a:rPr>
                        <a:t>OPCRF overall </a:t>
                      </a:r>
                      <a:r>
                        <a:rPr lang="en-PH" sz="1200" b="1" dirty="0" smtClean="0">
                          <a:solidFill>
                            <a:schemeClr val="bg1"/>
                          </a:solidFill>
                          <a:effectLst/>
                          <a:latin typeface="Franklin Gothic Book" panose="020B0503020102020204" pitchFamily="34" charset="0"/>
                          <a:ea typeface="Calibri" panose="020F0502020204030204" pitchFamily="34" charset="0"/>
                          <a:cs typeface="Arial" panose="020B0604020202020204" pitchFamily="34" charset="0"/>
                        </a:rPr>
                        <a:t>score</a:t>
                      </a:r>
                    </a:p>
                  </a:txBody>
                  <a:tcPr marL="68580" marR="68580" marT="0" marB="0"/>
                </a:tc>
                <a:tc>
                  <a:txBody>
                    <a:bodyPr/>
                    <a:lstStyle/>
                    <a:p>
                      <a:pPr algn="ctr">
                        <a:spcAft>
                          <a:spcPts val="0"/>
                        </a:spcAft>
                      </a:pPr>
                      <a:r>
                        <a:rPr lang="en-US" sz="2000" b="1" dirty="0">
                          <a:solidFill>
                            <a:schemeClr val="tx1"/>
                          </a:solidFill>
                          <a:effectLst/>
                          <a:latin typeface="Franklin Gothic Book" panose="020B0503020102020204" pitchFamily="34" charset="0"/>
                          <a:ea typeface="Calibri" panose="020F0502020204030204" pitchFamily="34" charset="0"/>
                          <a:cs typeface="Arial" panose="020B0604020202020204" pitchFamily="34" charset="0"/>
                        </a:rPr>
                        <a:t>50</a:t>
                      </a:r>
                      <a:endParaRPr lang="en-PH" sz="2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05056919"/>
                  </a:ext>
                </a:extLst>
              </a:tr>
              <a:tr h="207861">
                <a:tc>
                  <a:txBody>
                    <a:bodyPr/>
                    <a:lstStyle/>
                    <a:p>
                      <a:r>
                        <a:rPr lang="en-PH" sz="1200" b="1" dirty="0" smtClean="0">
                          <a:solidFill>
                            <a:schemeClr val="bg1"/>
                          </a:solidFill>
                          <a:effectLst/>
                          <a:latin typeface="Franklin Gothic Book" panose="020B0503020102020204" pitchFamily="34" charset="0"/>
                          <a:cs typeface="Arial" panose="020B0604020202020204" pitchFamily="34" charset="0"/>
                        </a:rPr>
                        <a:t>% </a:t>
                      </a:r>
                      <a:r>
                        <a:rPr lang="en-PH" sz="1200" b="1" dirty="0">
                          <a:solidFill>
                            <a:schemeClr val="bg1"/>
                          </a:solidFill>
                          <a:effectLst/>
                          <a:latin typeface="Franklin Gothic Book" panose="020B0503020102020204" pitchFamily="34" charset="0"/>
                          <a:cs typeface="Arial" panose="020B0604020202020204" pitchFamily="34" charset="0"/>
                        </a:rPr>
                        <a:t>of SDOs within the region categorized as Best and </a:t>
                      </a:r>
                      <a:r>
                        <a:rPr lang="en-PH" sz="1200" b="1" dirty="0" smtClean="0">
                          <a:solidFill>
                            <a:schemeClr val="bg1"/>
                          </a:solidFill>
                          <a:effectLst/>
                          <a:latin typeface="Franklin Gothic Book" panose="020B0503020102020204" pitchFamily="34" charset="0"/>
                          <a:cs typeface="Arial" panose="020B0604020202020204" pitchFamily="34" charset="0"/>
                        </a:rPr>
                        <a:t>Better</a:t>
                      </a:r>
                    </a:p>
                    <a:p>
                      <a:endParaRPr lang="en-PH" sz="1200" dirty="0">
                        <a:solidFill>
                          <a:schemeClr val="bg1"/>
                        </a:solidFill>
                        <a:effectLst/>
                        <a:latin typeface="Franklin Gothic Book" panose="020B0503020102020204" pitchFamily="34" charset="0"/>
                      </a:endParaRPr>
                    </a:p>
                  </a:txBody>
                  <a:tcPr marL="68580" marR="68580" marT="0" marB="0"/>
                </a:tc>
                <a:tc>
                  <a:txBody>
                    <a:bodyPr/>
                    <a:lstStyle/>
                    <a:p>
                      <a:pPr algn="ctr">
                        <a:spcAft>
                          <a:spcPts val="0"/>
                        </a:spcAft>
                      </a:pPr>
                      <a:r>
                        <a:rPr lang="en-PH" sz="2000" b="1" dirty="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15</a:t>
                      </a:r>
                      <a:endParaRPr lang="en-PH"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61239794"/>
                  </a:ext>
                </a:extLst>
              </a:tr>
              <a:tr h="207861">
                <a:tc>
                  <a:txBody>
                    <a:bodyPr/>
                    <a:lstStyle/>
                    <a:p>
                      <a:r>
                        <a:rPr lang="en-PH" sz="1200" b="1" dirty="0">
                          <a:solidFill>
                            <a:schemeClr val="bg1"/>
                          </a:solidFill>
                          <a:effectLst/>
                          <a:latin typeface="Franklin Gothic Book" panose="020B0503020102020204" pitchFamily="34" charset="0"/>
                          <a:cs typeface="Arial" panose="020B0604020202020204" pitchFamily="34" charset="0"/>
                        </a:rPr>
                        <a:t>% accomplishment/ utilization vis-à-vis the AWFP</a:t>
                      </a:r>
                      <a:endParaRPr lang="en-PH" sz="1200" dirty="0">
                        <a:solidFill>
                          <a:schemeClr val="bg1"/>
                        </a:solidFill>
                        <a:effectLst/>
                        <a:latin typeface="Franklin Gothic Book" panose="020B0503020102020204" pitchFamily="34" charset="0"/>
                      </a:endParaRPr>
                    </a:p>
                    <a:p>
                      <a:r>
                        <a:rPr lang="en-PH" sz="1200" i="1" dirty="0">
                          <a:solidFill>
                            <a:schemeClr val="bg1"/>
                          </a:solidFill>
                          <a:effectLst/>
                          <a:latin typeface="Franklin Gothic Book" panose="020B0503020102020204" pitchFamily="34" charset="0"/>
                          <a:cs typeface="Arial" panose="020B0604020202020204" pitchFamily="34" charset="0"/>
                        </a:rPr>
                        <a:t>(based on obligations as of December 31, 2015</a:t>
                      </a:r>
                      <a:r>
                        <a:rPr lang="en-PH" sz="1200" i="1" dirty="0" smtClean="0">
                          <a:solidFill>
                            <a:schemeClr val="bg1"/>
                          </a:solidFill>
                          <a:effectLst/>
                          <a:latin typeface="Franklin Gothic Book" panose="020B0503020102020204" pitchFamily="34" charset="0"/>
                          <a:cs typeface="Arial" panose="020B0604020202020204" pitchFamily="34" charset="0"/>
                        </a:rPr>
                        <a:t>)</a:t>
                      </a:r>
                    </a:p>
                    <a:p>
                      <a:endParaRPr lang="en-PH" sz="1200" dirty="0">
                        <a:solidFill>
                          <a:schemeClr val="bg1"/>
                        </a:solidFill>
                        <a:effectLst/>
                        <a:latin typeface="Franklin Gothic Book" panose="020B0503020102020204" pitchFamily="34" charset="0"/>
                      </a:endParaRPr>
                    </a:p>
                  </a:txBody>
                  <a:tcPr marL="68580" marR="68580" marT="0" marB="0"/>
                </a:tc>
                <a:tc>
                  <a:txBody>
                    <a:bodyPr/>
                    <a:lstStyle/>
                    <a:p>
                      <a:pPr algn="ctr">
                        <a:spcAft>
                          <a:spcPts val="0"/>
                        </a:spcAft>
                      </a:pPr>
                      <a:r>
                        <a:rPr lang="en-PH" sz="2000" b="1" dirty="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15</a:t>
                      </a:r>
                      <a:endParaRPr lang="en-PH"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0942861"/>
                  </a:ext>
                </a:extLst>
              </a:tr>
              <a:tr h="207861">
                <a:tc>
                  <a:txBody>
                    <a:bodyPr/>
                    <a:lstStyle/>
                    <a:p>
                      <a:r>
                        <a:rPr lang="en-PH" sz="1200" b="1" dirty="0">
                          <a:solidFill>
                            <a:schemeClr val="bg1"/>
                          </a:solidFill>
                          <a:effectLst/>
                          <a:latin typeface="Franklin Gothic Book" panose="020B0503020102020204" pitchFamily="34" charset="0"/>
                          <a:cs typeface="Arial" panose="020B0604020202020204" pitchFamily="34" charset="0"/>
                        </a:rPr>
                        <a:t>Timeliness and completeness of submission of quarterly budget accomplishment </a:t>
                      </a:r>
                      <a:r>
                        <a:rPr lang="en-PH" sz="1200" b="1" dirty="0" smtClean="0">
                          <a:solidFill>
                            <a:schemeClr val="bg1"/>
                          </a:solidFill>
                          <a:effectLst/>
                          <a:latin typeface="Franklin Gothic Book" panose="020B0503020102020204" pitchFamily="34" charset="0"/>
                          <a:cs typeface="Arial" panose="020B0604020202020204" pitchFamily="34" charset="0"/>
                        </a:rPr>
                        <a:t>reports </a:t>
                      </a:r>
                      <a:r>
                        <a:rPr lang="en-PH" sz="1200" b="1" dirty="0">
                          <a:solidFill>
                            <a:schemeClr val="bg1"/>
                          </a:solidFill>
                          <a:effectLst/>
                          <a:latin typeface="Franklin Gothic Book" panose="020B0503020102020204" pitchFamily="34" charset="0"/>
                          <a:cs typeface="Arial" panose="020B0604020202020204" pitchFamily="34" charset="0"/>
                        </a:rPr>
                        <a:t>(BARs) to </a:t>
                      </a:r>
                      <a:r>
                        <a:rPr lang="en-PH" sz="1200" b="1" dirty="0" smtClean="0">
                          <a:solidFill>
                            <a:schemeClr val="bg1"/>
                          </a:solidFill>
                          <a:effectLst/>
                          <a:latin typeface="Franklin Gothic Book" panose="020B0503020102020204" pitchFamily="34" charset="0"/>
                          <a:cs typeface="Arial" panose="020B0604020202020204" pitchFamily="34" charset="0"/>
                        </a:rPr>
                        <a:t>PPD-OPS</a:t>
                      </a:r>
                    </a:p>
                    <a:p>
                      <a:endParaRPr lang="en-PH" sz="1200" dirty="0">
                        <a:solidFill>
                          <a:schemeClr val="bg1"/>
                        </a:solidFill>
                        <a:effectLst/>
                        <a:latin typeface="Franklin Gothic Book" panose="020B0503020102020204" pitchFamily="34" charset="0"/>
                      </a:endParaRPr>
                    </a:p>
                  </a:txBody>
                  <a:tcPr marL="68580" marR="68580" marT="0" marB="0"/>
                </a:tc>
                <a:tc>
                  <a:txBody>
                    <a:bodyPr/>
                    <a:lstStyle/>
                    <a:p>
                      <a:pPr algn="ctr">
                        <a:spcAft>
                          <a:spcPts val="0"/>
                        </a:spcAft>
                      </a:pPr>
                      <a:r>
                        <a:rPr lang="en-PH" sz="2000" b="1" dirty="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5</a:t>
                      </a:r>
                      <a:endParaRPr lang="en-PH"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3230059"/>
                  </a:ext>
                </a:extLst>
              </a:tr>
              <a:tr h="207861">
                <a:tc>
                  <a:txBody>
                    <a:bodyPr/>
                    <a:lstStyle/>
                    <a:p>
                      <a:r>
                        <a:rPr lang="en-PH" sz="1200" b="1" dirty="0" smtClean="0">
                          <a:solidFill>
                            <a:schemeClr val="bg1"/>
                          </a:solidFill>
                          <a:effectLst/>
                          <a:latin typeface="Franklin Gothic Book" panose="020B0503020102020204" pitchFamily="34" charset="0"/>
                          <a:cs typeface="Arial" panose="020B0604020202020204" pitchFamily="34" charset="0"/>
                        </a:rPr>
                        <a:t>% </a:t>
                      </a:r>
                      <a:r>
                        <a:rPr lang="en-PH" sz="1200" b="1" dirty="0">
                          <a:solidFill>
                            <a:schemeClr val="bg1"/>
                          </a:solidFill>
                          <a:effectLst/>
                          <a:latin typeface="Franklin Gothic Book" panose="020B0503020102020204" pitchFamily="34" charset="0"/>
                          <a:cs typeface="Arial" panose="020B0604020202020204" pitchFamily="34" charset="0"/>
                        </a:rPr>
                        <a:t>of liquidation of cash advances from January 1 to December 31, </a:t>
                      </a:r>
                      <a:r>
                        <a:rPr lang="en-PH" sz="1200" b="1" dirty="0" smtClean="0">
                          <a:solidFill>
                            <a:schemeClr val="bg1"/>
                          </a:solidFill>
                          <a:effectLst/>
                          <a:latin typeface="Franklin Gothic Book" panose="020B0503020102020204" pitchFamily="34" charset="0"/>
                          <a:cs typeface="Arial" panose="020B0604020202020204" pitchFamily="34" charset="0"/>
                        </a:rPr>
                        <a:t>2015</a:t>
                      </a:r>
                    </a:p>
                    <a:p>
                      <a:endParaRPr lang="en-PH" sz="1200" dirty="0">
                        <a:solidFill>
                          <a:schemeClr val="bg1"/>
                        </a:solidFill>
                        <a:effectLst/>
                        <a:latin typeface="Franklin Gothic Book" panose="020B0503020102020204" pitchFamily="34" charset="0"/>
                      </a:endParaRPr>
                    </a:p>
                  </a:txBody>
                  <a:tcPr marL="68580" marR="68580" marT="0" marB="0"/>
                </a:tc>
                <a:tc>
                  <a:txBody>
                    <a:bodyPr/>
                    <a:lstStyle/>
                    <a:p>
                      <a:pPr algn="ctr">
                        <a:spcAft>
                          <a:spcPts val="0"/>
                        </a:spcAft>
                      </a:pPr>
                      <a:r>
                        <a:rPr lang="en-PH" sz="2000" b="1" dirty="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5</a:t>
                      </a:r>
                      <a:endParaRPr lang="en-PH"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92943727"/>
                  </a:ext>
                </a:extLst>
              </a:tr>
              <a:tr h="207861">
                <a:tc>
                  <a:txBody>
                    <a:bodyPr/>
                    <a:lstStyle/>
                    <a:p>
                      <a:r>
                        <a:rPr lang="en-PH" sz="1200" b="1" dirty="0">
                          <a:solidFill>
                            <a:schemeClr val="bg1"/>
                          </a:solidFill>
                          <a:effectLst/>
                          <a:latin typeface="Franklin Gothic Book" panose="020B0503020102020204" pitchFamily="34" charset="0"/>
                          <a:cs typeface="Arial" panose="020B0604020202020204" pitchFamily="34" charset="0"/>
                        </a:rPr>
                        <a:t>% of private schools with permit to operate or which acquired recognition to total number of private schools as of February </a:t>
                      </a:r>
                      <a:r>
                        <a:rPr lang="en-PH" sz="1200" b="1" dirty="0" smtClean="0">
                          <a:solidFill>
                            <a:schemeClr val="bg1"/>
                          </a:solidFill>
                          <a:effectLst/>
                          <a:latin typeface="Franklin Gothic Book" panose="020B0503020102020204" pitchFamily="34" charset="0"/>
                          <a:cs typeface="Arial" panose="020B0604020202020204" pitchFamily="34" charset="0"/>
                        </a:rPr>
                        <a:t>2016</a:t>
                      </a:r>
                    </a:p>
                    <a:p>
                      <a:endParaRPr lang="en-PH" sz="1200" dirty="0">
                        <a:solidFill>
                          <a:schemeClr val="bg1"/>
                        </a:solidFill>
                        <a:effectLst/>
                        <a:latin typeface="Franklin Gothic Book" panose="020B0503020102020204" pitchFamily="34" charset="0"/>
                      </a:endParaRPr>
                    </a:p>
                  </a:txBody>
                  <a:tcPr marL="68580" marR="68580" marT="0" marB="0"/>
                </a:tc>
                <a:tc>
                  <a:txBody>
                    <a:bodyPr/>
                    <a:lstStyle/>
                    <a:p>
                      <a:pPr algn="ctr">
                        <a:spcAft>
                          <a:spcPts val="0"/>
                        </a:spcAft>
                      </a:pPr>
                      <a:r>
                        <a:rPr lang="en-PH" sz="2000" b="1" dirty="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5</a:t>
                      </a:r>
                      <a:endParaRPr lang="en-PH"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966007688"/>
                  </a:ext>
                </a:extLst>
              </a:tr>
              <a:tr h="207861">
                <a:tc>
                  <a:txBody>
                    <a:bodyPr/>
                    <a:lstStyle/>
                    <a:p>
                      <a:r>
                        <a:rPr lang="en-PH" sz="1200" b="1" dirty="0">
                          <a:solidFill>
                            <a:schemeClr val="bg1"/>
                          </a:solidFill>
                          <a:effectLst/>
                          <a:latin typeface="Franklin Gothic Book" panose="020B0503020102020204" pitchFamily="34" charset="0"/>
                          <a:cs typeface="Arial" panose="020B0604020202020204" pitchFamily="34" charset="0"/>
                        </a:rPr>
                        <a:t>% of applications for permit to operate/ recognition processed and approved within the prescribed number of days of processing vis-à-vis the total number of private school applicants endorsed by the schools divisions in FY </a:t>
                      </a:r>
                      <a:r>
                        <a:rPr lang="en-PH" sz="1200" b="1" dirty="0" smtClean="0">
                          <a:solidFill>
                            <a:schemeClr val="bg1"/>
                          </a:solidFill>
                          <a:effectLst/>
                          <a:latin typeface="Franklin Gothic Book" panose="020B0503020102020204" pitchFamily="34" charset="0"/>
                          <a:cs typeface="Arial" panose="020B0604020202020204" pitchFamily="34" charset="0"/>
                        </a:rPr>
                        <a:t>2015</a:t>
                      </a:r>
                    </a:p>
                  </a:txBody>
                  <a:tcPr marL="68580" marR="68580" marT="0" marB="0"/>
                </a:tc>
                <a:tc>
                  <a:txBody>
                    <a:bodyPr/>
                    <a:lstStyle/>
                    <a:p>
                      <a:pPr algn="ctr">
                        <a:spcAft>
                          <a:spcPts val="0"/>
                        </a:spcAft>
                      </a:pPr>
                      <a:r>
                        <a:rPr lang="en-PH" sz="2000" b="1" dirty="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5</a:t>
                      </a:r>
                      <a:endParaRPr lang="en-PH" sz="2000" b="1"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403398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3003412190"/>
              </p:ext>
            </p:extLst>
          </p:nvPr>
        </p:nvGraphicFramePr>
        <p:xfrm>
          <a:off x="4648200" y="1752600"/>
          <a:ext cx="4280614" cy="3352800"/>
        </p:xfrm>
        <a:graphic>
          <a:graphicData uri="http://schemas.openxmlformats.org/drawingml/2006/table">
            <a:tbl>
              <a:tblPr firstRow="1" firstCol="1" bandRow="1">
                <a:tableStyleId>{5C22544A-7EE6-4342-B048-85BDC9FD1C3A}</a:tableStyleId>
              </a:tblPr>
              <a:tblGrid>
                <a:gridCol w="3461464">
                  <a:extLst>
                    <a:ext uri="{9D8B030D-6E8A-4147-A177-3AD203B41FA5}">
                      <a16:colId xmlns:a16="http://schemas.microsoft.com/office/drawing/2014/main" xmlns="" val="3146327080"/>
                    </a:ext>
                  </a:extLst>
                </a:gridCol>
                <a:gridCol w="819150">
                  <a:extLst>
                    <a:ext uri="{9D8B030D-6E8A-4147-A177-3AD203B41FA5}">
                      <a16:colId xmlns:a16="http://schemas.microsoft.com/office/drawing/2014/main" xmlns="" val="101072418"/>
                    </a:ext>
                  </a:extLst>
                </a:gridCol>
              </a:tblGrid>
              <a:tr h="77015">
                <a:tc>
                  <a:txBody>
                    <a:bodyPr/>
                    <a:lstStyle/>
                    <a:p>
                      <a:pPr algn="ctr">
                        <a:spcAft>
                          <a:spcPts val="0"/>
                        </a:spcAft>
                      </a:pPr>
                      <a:r>
                        <a:rPr lang="en-US" sz="1400" dirty="0">
                          <a:effectLst/>
                          <a:latin typeface="Franklin Gothic Book" panose="020B0503020102020204" pitchFamily="34" charset="0"/>
                        </a:rPr>
                        <a:t>Performance Indicators</a:t>
                      </a:r>
                      <a:endParaRPr lang="en-PH"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tc>
                  <a:txBody>
                    <a:bodyPr/>
                    <a:lstStyle/>
                    <a:p>
                      <a:pPr algn="ctr">
                        <a:spcAft>
                          <a:spcPts val="0"/>
                        </a:spcAft>
                      </a:pPr>
                      <a:r>
                        <a:rPr lang="en-US" sz="1400">
                          <a:effectLst/>
                          <a:latin typeface="Franklin Gothic Book" panose="020B0503020102020204" pitchFamily="34" charset="0"/>
                        </a:rPr>
                        <a:t>Maximum Points</a:t>
                      </a:r>
                      <a:endParaRPr lang="en-PH" sz="14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4153171537"/>
                  </a:ext>
                </a:extLst>
              </a:tr>
              <a:tr h="207861">
                <a:tc>
                  <a:txBody>
                    <a:bodyPr/>
                    <a:lstStyle/>
                    <a:p>
                      <a:pPr>
                        <a:spcAft>
                          <a:spcPts val="0"/>
                        </a:spcAft>
                      </a:pPr>
                      <a:r>
                        <a:rPr lang="en-PH" sz="1600" b="1" dirty="0">
                          <a:effectLst/>
                          <a:latin typeface="Franklin Gothic Book" panose="020B0503020102020204" pitchFamily="34" charset="0"/>
                          <a:ea typeface="Times New Roman" panose="02020603050405020304" pitchFamily="18" charset="0"/>
                          <a:cs typeface="Arial" panose="020B0604020202020204" pitchFamily="34" charset="0"/>
                        </a:rPr>
                        <a:t>OPCRF overall </a:t>
                      </a:r>
                      <a:r>
                        <a:rPr lang="en-PH" sz="1600" b="1" dirty="0" smtClean="0">
                          <a:effectLst/>
                          <a:latin typeface="Franklin Gothic Book" panose="020B0503020102020204" pitchFamily="34" charset="0"/>
                          <a:ea typeface="Times New Roman" panose="02020603050405020304" pitchFamily="18" charset="0"/>
                          <a:cs typeface="Arial" panose="020B0604020202020204" pitchFamily="34" charset="0"/>
                        </a:rPr>
                        <a:t>score</a:t>
                      </a:r>
                    </a:p>
                    <a:p>
                      <a:pPr>
                        <a:spcAft>
                          <a:spcPts val="0"/>
                        </a:spcAft>
                      </a:pPr>
                      <a:r>
                        <a:rPr lang="en-US" sz="1600" b="1" dirty="0" smtClean="0">
                          <a:effectLst/>
                          <a:latin typeface="Franklin Gothic Book" panose="020B0503020102020204" pitchFamily="34" charset="0"/>
                          <a:ea typeface="Times New Roman" panose="02020603050405020304" pitchFamily="18" charset="0"/>
                          <a:cs typeface="Arial" panose="020B0604020202020204" pitchFamily="34" charset="0"/>
                        </a:rPr>
                        <a:t>(FY 2016)</a:t>
                      </a:r>
                      <a:endParaRPr lang="en-PH" sz="1600" b="1" dirty="0" smtClean="0">
                        <a:effectLst/>
                        <a:latin typeface="Franklin Gothic Book" panose="020B0503020102020204" pitchFamily="34" charset="0"/>
                        <a:ea typeface="Times New Roman" panose="02020603050405020304" pitchFamily="18" charset="0"/>
                        <a:cs typeface="Arial" panose="020B0604020202020204" pitchFamily="34" charset="0"/>
                      </a:endParaRPr>
                    </a:p>
                    <a:p>
                      <a:pPr>
                        <a:spcAft>
                          <a:spcPts val="0"/>
                        </a:spcAft>
                      </a:pPr>
                      <a:endParaRPr lang="en-PH"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H" sz="2800" b="1" dirty="0" smtClean="0">
                          <a:latin typeface="Franklin Gothic Book" panose="020B0503020102020204" pitchFamily="34" charset="0"/>
                        </a:rPr>
                        <a:t>80</a:t>
                      </a:r>
                      <a:endParaRPr lang="en-PH" sz="2800" b="1" dirty="0">
                        <a:latin typeface="Franklin Gothic Book" panose="020B0503020102020204" pitchFamily="34" charset="0"/>
                      </a:endParaRPr>
                    </a:p>
                  </a:txBody>
                  <a:tcPr marL="68580" marR="68580" marT="0" marB="0"/>
                </a:tc>
                <a:extLst>
                  <a:ext uri="{0D108BD9-81ED-4DB2-BD59-A6C34878D82A}">
                    <a16:rowId xmlns:a16="http://schemas.microsoft.com/office/drawing/2014/main" xmlns="" val="1105056919"/>
                  </a:ext>
                </a:extLst>
              </a:tr>
              <a:tr h="207861">
                <a:tc>
                  <a:txBody>
                    <a:bodyPr/>
                    <a:lstStyle/>
                    <a:p>
                      <a:r>
                        <a:rPr lang="en-PH" sz="1600" b="1" dirty="0">
                          <a:effectLst/>
                          <a:latin typeface="Franklin Gothic Book" panose="020B0503020102020204" pitchFamily="34" charset="0"/>
                          <a:cs typeface="Arial" panose="020B0604020202020204" pitchFamily="34" charset="0"/>
                        </a:rPr>
                        <a:t>Average OPCRF ratings of </a:t>
                      </a:r>
                      <a:r>
                        <a:rPr lang="en-PH" sz="1600" b="1" dirty="0" smtClean="0">
                          <a:effectLst/>
                          <a:latin typeface="Franklin Gothic Book" panose="020B0503020102020204" pitchFamily="34" charset="0"/>
                          <a:cs typeface="Arial" panose="020B0604020202020204" pitchFamily="34" charset="0"/>
                        </a:rPr>
                        <a:t>SDOs </a:t>
                      </a:r>
                      <a:r>
                        <a:rPr lang="en-PH" sz="1600" b="1" dirty="0">
                          <a:effectLst/>
                          <a:latin typeface="Franklin Gothic Book" panose="020B0503020102020204" pitchFamily="34" charset="0"/>
                          <a:cs typeface="Arial" panose="020B0604020202020204" pitchFamily="34" charset="0"/>
                        </a:rPr>
                        <a:t>within the </a:t>
                      </a:r>
                      <a:r>
                        <a:rPr lang="en-PH" sz="1600" b="1" dirty="0" smtClean="0">
                          <a:effectLst/>
                          <a:latin typeface="Franklin Gothic Book" panose="020B0503020102020204" pitchFamily="34" charset="0"/>
                          <a:cs typeface="Arial" panose="020B0604020202020204" pitchFamily="34" charset="0"/>
                        </a:rPr>
                        <a:t>region</a:t>
                      </a:r>
                      <a:endParaRPr lang="en-PH" sz="1600" dirty="0">
                        <a:effectLst/>
                        <a:latin typeface="Franklin Gothic Book" panose="020B0503020102020204" pitchFamily="34" charset="0"/>
                      </a:endParaRPr>
                    </a:p>
                    <a:p>
                      <a:r>
                        <a:rPr lang="en-US" sz="1600" i="1" dirty="0">
                          <a:solidFill>
                            <a:srgbClr val="FF0000"/>
                          </a:solidFill>
                          <a:effectLst/>
                          <a:latin typeface="Franklin Gothic Book" panose="020B0503020102020204" pitchFamily="34" charset="0"/>
                          <a:cs typeface="Arial" panose="020B0604020202020204" pitchFamily="34" charset="0"/>
                        </a:rPr>
                        <a:t> </a:t>
                      </a:r>
                      <a:endParaRPr lang="en-PH" sz="1600" dirty="0">
                        <a:effectLst/>
                        <a:latin typeface="Franklin Gothic Book" panose="020B0503020102020204" pitchFamily="34" charset="0"/>
                      </a:endParaRPr>
                    </a:p>
                  </a:txBody>
                  <a:tcPr marL="68580" marR="68580" marT="0" marB="0"/>
                </a:tc>
                <a:tc>
                  <a:txBody>
                    <a:bodyPr/>
                    <a:lstStyle/>
                    <a:p>
                      <a:pPr algn="ctr"/>
                      <a:r>
                        <a:rPr lang="en-PH" sz="2800" b="1" dirty="0" smtClean="0">
                          <a:latin typeface="Franklin Gothic Book" panose="020B0503020102020204" pitchFamily="34" charset="0"/>
                        </a:rPr>
                        <a:t>5</a:t>
                      </a:r>
                      <a:endParaRPr lang="en-PH" sz="2800" b="1" dirty="0">
                        <a:latin typeface="Franklin Gothic Book" panose="020B0503020102020204" pitchFamily="34" charset="0"/>
                      </a:endParaRPr>
                    </a:p>
                  </a:txBody>
                  <a:tcPr marL="68580" marR="68580" marT="0" marB="0"/>
                </a:tc>
                <a:extLst>
                  <a:ext uri="{0D108BD9-81ED-4DB2-BD59-A6C34878D82A}">
                    <a16:rowId xmlns:a16="http://schemas.microsoft.com/office/drawing/2014/main" xmlns="" val="3975723751"/>
                  </a:ext>
                </a:extLst>
              </a:tr>
              <a:tr h="207861">
                <a:tc>
                  <a:txBody>
                    <a:bodyPr/>
                    <a:lstStyle/>
                    <a:p>
                      <a:r>
                        <a:rPr lang="en-PH" sz="1600" b="1" dirty="0">
                          <a:effectLst/>
                          <a:latin typeface="Franklin Gothic Book" panose="020B0503020102020204" pitchFamily="34" charset="0"/>
                          <a:cs typeface="Arial" panose="020B0604020202020204" pitchFamily="34" charset="0"/>
                        </a:rPr>
                        <a:t>FY 2016 BUR </a:t>
                      </a:r>
                      <a:r>
                        <a:rPr lang="en-PH" sz="1600" i="1" dirty="0">
                          <a:effectLst/>
                          <a:latin typeface="Franklin Gothic Book" panose="020B0503020102020204" pitchFamily="34" charset="0"/>
                          <a:cs typeface="Arial" panose="020B0604020202020204" pitchFamily="34" charset="0"/>
                        </a:rPr>
                        <a:t>(based on obligations as of December 31, 2016</a:t>
                      </a:r>
                      <a:r>
                        <a:rPr lang="en-PH" sz="1600" i="1" dirty="0" smtClean="0">
                          <a:effectLst/>
                          <a:latin typeface="Franklin Gothic Book" panose="020B0503020102020204" pitchFamily="34" charset="0"/>
                          <a:cs typeface="Arial" panose="020B0604020202020204" pitchFamily="34" charset="0"/>
                        </a:rPr>
                        <a:t>)</a:t>
                      </a:r>
                    </a:p>
                    <a:p>
                      <a:endParaRPr lang="en-PH" sz="1600" dirty="0">
                        <a:effectLst/>
                        <a:latin typeface="Franklin Gothic Book" panose="020B0503020102020204" pitchFamily="34" charset="0"/>
                      </a:endParaRPr>
                    </a:p>
                  </a:txBody>
                  <a:tcPr marL="68580" marR="68580" marT="0" marB="0"/>
                </a:tc>
                <a:tc>
                  <a:txBody>
                    <a:bodyPr/>
                    <a:lstStyle/>
                    <a:p>
                      <a:pPr algn="ctr"/>
                      <a:r>
                        <a:rPr lang="en-PH" sz="2800" b="1" dirty="0" smtClean="0">
                          <a:latin typeface="Franklin Gothic Book" panose="020B0503020102020204" pitchFamily="34" charset="0"/>
                        </a:rPr>
                        <a:t>10</a:t>
                      </a:r>
                      <a:endParaRPr lang="en-PH" sz="2800" b="1" dirty="0">
                        <a:latin typeface="Franklin Gothic Book" panose="020B0503020102020204" pitchFamily="34" charset="0"/>
                      </a:endParaRPr>
                    </a:p>
                  </a:txBody>
                  <a:tcPr marL="68580" marR="68580" marT="0" marB="0"/>
                </a:tc>
                <a:extLst>
                  <a:ext uri="{0D108BD9-81ED-4DB2-BD59-A6C34878D82A}">
                    <a16:rowId xmlns:a16="http://schemas.microsoft.com/office/drawing/2014/main" xmlns="" val="976230980"/>
                  </a:ext>
                </a:extLst>
              </a:tr>
              <a:tr h="478790">
                <a:tc>
                  <a:txBody>
                    <a:bodyPr/>
                    <a:lstStyle/>
                    <a:p>
                      <a:r>
                        <a:rPr lang="en-PH" sz="1600" b="1" dirty="0" smtClean="0">
                          <a:effectLst/>
                          <a:latin typeface="Franklin Gothic Book" panose="020B0503020102020204" pitchFamily="34" charset="0"/>
                          <a:cs typeface="Arial" panose="020B0604020202020204" pitchFamily="34" charset="0"/>
                        </a:rPr>
                        <a:t>% </a:t>
                      </a:r>
                      <a:r>
                        <a:rPr lang="en-PH" sz="1600" b="1" dirty="0">
                          <a:effectLst/>
                          <a:latin typeface="Franklin Gothic Book" panose="020B0503020102020204" pitchFamily="34" charset="0"/>
                          <a:cs typeface="Arial" panose="020B0604020202020204" pitchFamily="34" charset="0"/>
                        </a:rPr>
                        <a:t>of liquidation of Cash Advances received in FY </a:t>
                      </a:r>
                      <a:r>
                        <a:rPr lang="en-PH" sz="1600" b="1" dirty="0" smtClean="0">
                          <a:effectLst/>
                          <a:latin typeface="Franklin Gothic Book" panose="020B0503020102020204" pitchFamily="34" charset="0"/>
                          <a:cs typeface="Arial" panose="020B0604020202020204" pitchFamily="34" charset="0"/>
                        </a:rPr>
                        <a:t>2016</a:t>
                      </a:r>
                    </a:p>
                    <a:p>
                      <a:endParaRPr lang="en-PH" sz="1600" dirty="0">
                        <a:effectLst/>
                        <a:latin typeface="Franklin Gothic Book" panose="020B0503020102020204" pitchFamily="34" charset="0"/>
                      </a:endParaRPr>
                    </a:p>
                  </a:txBody>
                  <a:tcPr marL="68580" marR="68580" marT="0" marB="0"/>
                </a:tc>
                <a:tc>
                  <a:txBody>
                    <a:bodyPr/>
                    <a:lstStyle/>
                    <a:p>
                      <a:pPr algn="ctr"/>
                      <a:r>
                        <a:rPr lang="en-PH" sz="2800" b="1" dirty="0" smtClean="0">
                          <a:latin typeface="Franklin Gothic Book" panose="020B0503020102020204" pitchFamily="34" charset="0"/>
                        </a:rPr>
                        <a:t>5</a:t>
                      </a:r>
                      <a:endParaRPr lang="en-PH" sz="2800" b="1" dirty="0">
                        <a:latin typeface="Franklin Gothic Book" panose="020B0503020102020204" pitchFamily="34" charset="0"/>
                      </a:endParaRPr>
                    </a:p>
                  </a:txBody>
                  <a:tcPr marL="68580" marR="68580" marT="0" marB="0"/>
                </a:tc>
                <a:extLst>
                  <a:ext uri="{0D108BD9-81ED-4DB2-BD59-A6C34878D82A}">
                    <a16:rowId xmlns:a16="http://schemas.microsoft.com/office/drawing/2014/main" xmlns="" val="1891710863"/>
                  </a:ext>
                </a:extLst>
              </a:tr>
            </a:tbl>
          </a:graphicData>
        </a:graphic>
      </p:graphicFrame>
    </p:spTree>
    <p:extLst>
      <p:ext uri="{BB962C8B-B14F-4D97-AF65-F5344CB8AC3E}">
        <p14:creationId xmlns:p14="http://schemas.microsoft.com/office/powerpoint/2010/main" xmlns="" val="33478297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Central Level Ranking</a:t>
            </a:r>
            <a:endParaRPr lang="en-PH" sz="4400" dirty="0">
              <a:solidFill>
                <a:srgbClr val="102947"/>
              </a:solidFill>
              <a:latin typeface="Franklin Gothic Medium" panose="020B0603020102020204" pitchFamily="34" charset="0"/>
            </a:endParaRPr>
          </a:p>
        </p:txBody>
      </p:sp>
      <p:sp>
        <p:nvSpPr>
          <p:cNvPr id="20" name="TextBox 19"/>
          <p:cNvSpPr txBox="1"/>
          <p:nvPr/>
        </p:nvSpPr>
        <p:spPr>
          <a:xfrm>
            <a:off x="228600" y="3166408"/>
            <a:ext cx="3276600" cy="255454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spcAft>
                <a:spcPts val="2400"/>
              </a:spcAft>
              <a:buFont typeface="Wingdings" panose="05000000000000000000" pitchFamily="2" charset="2"/>
              <a:buChar char="§"/>
            </a:pPr>
            <a:r>
              <a:rPr lang="en-US" sz="2000" b="1" dirty="0" smtClean="0"/>
              <a:t>Covers OSEC, all bureaus and services in the central office, and NEAP</a:t>
            </a:r>
          </a:p>
          <a:p>
            <a:pPr marL="342900" indent="-342900">
              <a:spcAft>
                <a:spcPts val="600"/>
              </a:spcAft>
              <a:buFont typeface="Wingdings" panose="05000000000000000000" pitchFamily="2" charset="2"/>
              <a:buChar char="§"/>
            </a:pPr>
            <a:r>
              <a:rPr lang="en-US" sz="2000" b="1" dirty="0" smtClean="0"/>
              <a:t>No classification based on size will be applied</a:t>
            </a:r>
          </a:p>
        </p:txBody>
      </p:sp>
      <p:sp>
        <p:nvSpPr>
          <p:cNvPr id="21" name="TextBox 20"/>
          <p:cNvSpPr txBox="1"/>
          <p:nvPr/>
        </p:nvSpPr>
        <p:spPr>
          <a:xfrm>
            <a:off x="3541986" y="3429000"/>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BEST</a:t>
            </a:r>
            <a:endParaRPr lang="en-PH" sz="2000" b="1" dirty="0">
              <a:solidFill>
                <a:srgbClr val="7030A0"/>
              </a:solidFill>
              <a:latin typeface="Franklin Gothic Book" panose="020B0503020102020204" pitchFamily="34" charset="0"/>
            </a:endParaRPr>
          </a:p>
        </p:txBody>
      </p:sp>
      <p:sp>
        <p:nvSpPr>
          <p:cNvPr id="22" name="TextBox 21"/>
          <p:cNvSpPr txBox="1"/>
          <p:nvPr/>
        </p:nvSpPr>
        <p:spPr>
          <a:xfrm>
            <a:off x="3568262" y="4716044"/>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BETTER</a:t>
            </a:r>
            <a:endParaRPr lang="en-PH" sz="2000" b="1" dirty="0">
              <a:solidFill>
                <a:srgbClr val="7030A0"/>
              </a:solidFill>
              <a:latin typeface="Franklin Gothic Book" panose="020B0503020102020204" pitchFamily="34" charset="0"/>
            </a:endParaRPr>
          </a:p>
        </p:txBody>
      </p:sp>
      <p:sp>
        <p:nvSpPr>
          <p:cNvPr id="23" name="TextBox 22"/>
          <p:cNvSpPr txBox="1"/>
          <p:nvPr/>
        </p:nvSpPr>
        <p:spPr>
          <a:xfrm>
            <a:off x="3568262" y="5976272"/>
            <a:ext cx="1384738" cy="400110"/>
          </a:xfrm>
          <a:prstGeom prst="rect">
            <a:avLst/>
          </a:prstGeom>
          <a:noFill/>
        </p:spPr>
        <p:txBody>
          <a:bodyPr wrap="square" rtlCol="0">
            <a:spAutoFit/>
          </a:bodyPr>
          <a:lstStyle/>
          <a:p>
            <a:pPr algn="ctr"/>
            <a:r>
              <a:rPr lang="en-US" sz="2000" b="1" dirty="0" smtClean="0">
                <a:solidFill>
                  <a:srgbClr val="7030A0"/>
                </a:solidFill>
                <a:latin typeface="Franklin Gothic Book" panose="020B0503020102020204" pitchFamily="34" charset="0"/>
              </a:rPr>
              <a:t>GOOD</a:t>
            </a:r>
            <a:endParaRPr lang="en-PH" sz="2000" b="1" dirty="0">
              <a:solidFill>
                <a:srgbClr val="7030A0"/>
              </a:solidFill>
              <a:latin typeface="Franklin Gothic Book" panose="020B0503020102020204" pitchFamily="34" charset="0"/>
            </a:endParaRPr>
          </a:p>
        </p:txBody>
      </p:sp>
      <p:pic>
        <p:nvPicPr>
          <p:cNvPr id="30" name="Picture 29"/>
          <p:cNvPicPr>
            <a:picLocks noChangeAspect="1"/>
          </p:cNvPicPr>
          <p:nvPr/>
        </p:nvPicPr>
        <p:blipFill rotWithShape="1">
          <a:blip r:embed="rId3" cstate="print">
            <a:clrChange>
              <a:clrFrom>
                <a:srgbClr val="FBFBFB"/>
              </a:clrFrom>
              <a:clrTo>
                <a:srgbClr val="FBFBFB">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l="4060" t="17566" r="55342" b="20955"/>
          <a:stretch/>
        </p:blipFill>
        <p:spPr>
          <a:xfrm>
            <a:off x="5486400" y="980822"/>
            <a:ext cx="2743200" cy="2021305"/>
          </a:xfrm>
          <a:prstGeom prst="rect">
            <a:avLst/>
          </a:prstGeom>
        </p:spPr>
      </p:pic>
      <p:sp>
        <p:nvSpPr>
          <p:cNvPr id="31" name="TextBox 30"/>
          <p:cNvSpPr txBox="1"/>
          <p:nvPr/>
        </p:nvSpPr>
        <p:spPr>
          <a:xfrm>
            <a:off x="6553200" y="1447800"/>
            <a:ext cx="609600" cy="369332"/>
          </a:xfrm>
          <a:prstGeom prst="rect">
            <a:avLst/>
          </a:prstGeom>
          <a:noFill/>
        </p:spPr>
        <p:txBody>
          <a:bodyPr wrap="square" rtlCol="0">
            <a:spAutoFit/>
          </a:bodyPr>
          <a:lstStyle/>
          <a:p>
            <a:pPr algn="ctr"/>
            <a:r>
              <a:rPr lang="en-US" b="1" dirty="0" smtClean="0">
                <a:solidFill>
                  <a:schemeClr val="bg1"/>
                </a:solidFill>
                <a:latin typeface="Franklin Gothic Book" panose="020B0503020102020204" pitchFamily="34" charset="0"/>
              </a:rPr>
              <a:t>CO</a:t>
            </a:r>
            <a:endParaRPr lang="en-PH" b="1" dirty="0">
              <a:solidFill>
                <a:schemeClr val="bg1"/>
              </a:solidFill>
              <a:latin typeface="Franklin Gothic Book" panose="020B0503020102020204" pitchFamily="34" charset="0"/>
            </a:endParaRPr>
          </a:p>
        </p:txBody>
      </p:sp>
      <p:pic>
        <p:nvPicPr>
          <p:cNvPr id="4" name="Picture 3"/>
          <p:cNvPicPr>
            <a:picLocks noChangeAspect="1"/>
          </p:cNvPicPr>
          <p:nvPr/>
        </p:nvPicPr>
        <p:blipFill>
          <a:blip r:embed="rId4"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4724400" y="3020912"/>
            <a:ext cx="1005840" cy="1005840"/>
          </a:xfrm>
          <a:prstGeom prst="rect">
            <a:avLst/>
          </a:prstGeom>
        </p:spPr>
      </p:pic>
      <p:pic>
        <p:nvPicPr>
          <p:cNvPr id="43" name="Picture 42"/>
          <p:cNvPicPr>
            <a:picLocks noChangeAspect="1"/>
          </p:cNvPicPr>
          <p:nvPr/>
        </p:nvPicPr>
        <p:blipFill>
          <a:blip r:embed="rId4"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4710318" y="5547360"/>
            <a:ext cx="1005840" cy="1005840"/>
          </a:xfrm>
          <a:prstGeom prst="rect">
            <a:avLst/>
          </a:prstGeom>
        </p:spPr>
      </p:pic>
      <p:pic>
        <p:nvPicPr>
          <p:cNvPr id="44" name="Picture 43"/>
          <p:cNvPicPr>
            <a:picLocks noChangeAspect="1"/>
          </p:cNvPicPr>
          <p:nvPr/>
        </p:nvPicPr>
        <p:blipFill>
          <a:blip r:embed="rId4"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4724400" y="4274846"/>
            <a:ext cx="1005840" cy="1005840"/>
          </a:xfrm>
          <a:prstGeom prst="rect">
            <a:avLst/>
          </a:prstGeom>
        </p:spPr>
      </p:pic>
      <p:pic>
        <p:nvPicPr>
          <p:cNvPr id="45" name="Picture 44"/>
          <p:cNvPicPr>
            <a:picLocks noChangeAspect="1"/>
          </p:cNvPicPr>
          <p:nvPr/>
        </p:nvPicPr>
        <p:blipFill>
          <a:blip r:embed="rId4"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6309360" y="3048000"/>
            <a:ext cx="1005840" cy="1005840"/>
          </a:xfrm>
          <a:prstGeom prst="rect">
            <a:avLst/>
          </a:prstGeom>
        </p:spPr>
      </p:pic>
      <p:pic>
        <p:nvPicPr>
          <p:cNvPr id="46" name="Picture 45"/>
          <p:cNvPicPr>
            <a:picLocks noChangeAspect="1"/>
          </p:cNvPicPr>
          <p:nvPr/>
        </p:nvPicPr>
        <p:blipFill>
          <a:blip r:embed="rId4"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6295278" y="5574448"/>
            <a:ext cx="1005840" cy="1005840"/>
          </a:xfrm>
          <a:prstGeom prst="rect">
            <a:avLst/>
          </a:prstGeom>
        </p:spPr>
      </p:pic>
      <p:pic>
        <p:nvPicPr>
          <p:cNvPr id="47" name="Picture 46"/>
          <p:cNvPicPr>
            <a:picLocks noChangeAspect="1"/>
          </p:cNvPicPr>
          <p:nvPr/>
        </p:nvPicPr>
        <p:blipFill>
          <a:blip r:embed="rId4"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6309360" y="4301934"/>
            <a:ext cx="1005840" cy="1005840"/>
          </a:xfrm>
          <a:prstGeom prst="rect">
            <a:avLst/>
          </a:prstGeom>
        </p:spPr>
      </p:pic>
      <p:pic>
        <p:nvPicPr>
          <p:cNvPr id="48" name="Picture 47"/>
          <p:cNvPicPr>
            <a:picLocks noChangeAspect="1"/>
          </p:cNvPicPr>
          <p:nvPr/>
        </p:nvPicPr>
        <p:blipFill>
          <a:blip r:embed="rId4"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7833360" y="3048000"/>
            <a:ext cx="1005840" cy="1005840"/>
          </a:xfrm>
          <a:prstGeom prst="rect">
            <a:avLst/>
          </a:prstGeom>
        </p:spPr>
      </p:pic>
      <p:pic>
        <p:nvPicPr>
          <p:cNvPr id="49" name="Picture 48"/>
          <p:cNvPicPr>
            <a:picLocks noChangeAspect="1"/>
          </p:cNvPicPr>
          <p:nvPr/>
        </p:nvPicPr>
        <p:blipFill>
          <a:blip r:embed="rId4"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7819278" y="5574448"/>
            <a:ext cx="1005840" cy="1005840"/>
          </a:xfrm>
          <a:prstGeom prst="rect">
            <a:avLst/>
          </a:prstGeom>
        </p:spPr>
      </p:pic>
      <p:pic>
        <p:nvPicPr>
          <p:cNvPr id="50" name="Picture 49"/>
          <p:cNvPicPr>
            <a:picLocks noChangeAspect="1"/>
          </p:cNvPicPr>
          <p:nvPr/>
        </p:nvPicPr>
        <p:blipFill>
          <a:blip r:embed="rId4" cstate="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7833360" y="4301934"/>
            <a:ext cx="1005840" cy="1005840"/>
          </a:xfrm>
          <a:prstGeom prst="rect">
            <a:avLst/>
          </a:prstGeom>
        </p:spPr>
      </p:pic>
    </p:spTree>
    <p:extLst>
      <p:ext uri="{BB962C8B-B14F-4D97-AF65-F5344CB8AC3E}">
        <p14:creationId xmlns:p14="http://schemas.microsoft.com/office/powerpoint/2010/main" xmlns="" val="8333093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Effect transition="in" filter="fade">
                                      <p:cBhvr>
                                        <p:cTn id="14" dur="1000"/>
                                        <p:tgtEl>
                                          <p:spTgt spid="20">
                                            <p:txEl>
                                              <p:pRg st="1" end="1"/>
                                            </p:txEl>
                                          </p:spTgt>
                                        </p:tgtEl>
                                      </p:cBhvr>
                                    </p:animEffect>
                                    <p:anim calcmode="lin" valueType="num">
                                      <p:cBhvr>
                                        <p:cTn id="15"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92519"/>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Central Office Ranking</a:t>
            </a:r>
            <a:endParaRPr lang="en-PH" sz="4400" dirty="0">
              <a:solidFill>
                <a:srgbClr val="102947"/>
              </a:solidFill>
              <a:latin typeface="Franklin Gothic Medium" panose="020B0603020102020204" pitchFamily="34" charset="0"/>
            </a:endParaRPr>
          </a:p>
        </p:txBody>
      </p:sp>
      <p:sp>
        <p:nvSpPr>
          <p:cNvPr id="25" name="TextBox 24"/>
          <p:cNvSpPr txBox="1"/>
          <p:nvPr/>
        </p:nvSpPr>
        <p:spPr>
          <a:xfrm>
            <a:off x="1524000" y="1293269"/>
            <a:ext cx="1642029" cy="53553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PH" sz="3600" b="1" i="0" u="none" strike="noStrike" kern="1200" cap="none" spc="-150" normalizeH="0" baseline="0" noProof="0" dirty="0" smtClean="0">
                <a:ln>
                  <a:noFill/>
                </a:ln>
                <a:solidFill>
                  <a:srgbClr val="7030A0"/>
                </a:solidFill>
                <a:effectLst/>
                <a:uLnTx/>
                <a:uFillTx/>
                <a:latin typeface="Franklin Gothic Book" panose="020B0503020102020204" pitchFamily="34" charset="0"/>
              </a:rPr>
              <a:t>2015</a:t>
            </a:r>
          </a:p>
        </p:txBody>
      </p:sp>
      <p:sp>
        <p:nvSpPr>
          <p:cNvPr id="27" name="TextBox 26"/>
          <p:cNvSpPr txBox="1"/>
          <p:nvPr/>
        </p:nvSpPr>
        <p:spPr>
          <a:xfrm>
            <a:off x="5957967" y="1293269"/>
            <a:ext cx="1642029" cy="53553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PH" sz="3600" b="1" i="0" u="none" strike="noStrike" kern="1200" cap="none" spc="-150" normalizeH="0" baseline="0" noProof="0" dirty="0" smtClean="0">
                <a:ln>
                  <a:noFill/>
                </a:ln>
                <a:solidFill>
                  <a:srgbClr val="7030A0"/>
                </a:solidFill>
                <a:effectLst/>
                <a:uLnTx/>
                <a:uFillTx/>
                <a:latin typeface="Franklin Gothic Book" panose="020B0503020102020204" pitchFamily="34" charset="0"/>
              </a:rPr>
              <a:t>2016</a:t>
            </a:r>
          </a:p>
        </p:txBody>
      </p:sp>
      <p:graphicFrame>
        <p:nvGraphicFramePr>
          <p:cNvPr id="8" name="Table 7"/>
          <p:cNvGraphicFramePr>
            <a:graphicFrameLocks noGrp="1"/>
          </p:cNvGraphicFramePr>
          <p:nvPr>
            <p:extLst>
              <p:ext uri="{D42A27DB-BD31-4B8C-83A1-F6EECF244321}">
                <p14:modId xmlns:p14="http://schemas.microsoft.com/office/powerpoint/2010/main" xmlns="" val="2234814536"/>
              </p:ext>
            </p:extLst>
          </p:nvPr>
        </p:nvGraphicFramePr>
        <p:xfrm>
          <a:off x="224711" y="1920240"/>
          <a:ext cx="4280614" cy="3840480"/>
        </p:xfrm>
        <a:graphic>
          <a:graphicData uri="http://schemas.openxmlformats.org/drawingml/2006/table">
            <a:tbl>
              <a:tblPr firstRow="1" firstCol="1" bandRow="1">
                <a:tableStyleId>{5C22544A-7EE6-4342-B048-85BDC9FD1C3A}</a:tableStyleId>
              </a:tblPr>
              <a:tblGrid>
                <a:gridCol w="3461464">
                  <a:extLst>
                    <a:ext uri="{9D8B030D-6E8A-4147-A177-3AD203B41FA5}">
                      <a16:colId xmlns:a16="http://schemas.microsoft.com/office/drawing/2014/main" xmlns="" val="3146327080"/>
                    </a:ext>
                  </a:extLst>
                </a:gridCol>
                <a:gridCol w="819150">
                  <a:extLst>
                    <a:ext uri="{9D8B030D-6E8A-4147-A177-3AD203B41FA5}">
                      <a16:colId xmlns:a16="http://schemas.microsoft.com/office/drawing/2014/main" xmlns="" val="101072418"/>
                    </a:ext>
                  </a:extLst>
                </a:gridCol>
              </a:tblGrid>
              <a:tr h="77015">
                <a:tc>
                  <a:txBody>
                    <a:bodyPr/>
                    <a:lstStyle/>
                    <a:p>
                      <a:pPr algn="ctr">
                        <a:spcAft>
                          <a:spcPts val="0"/>
                        </a:spcAft>
                      </a:pPr>
                      <a:r>
                        <a:rPr lang="en-US" sz="1400" dirty="0">
                          <a:effectLst/>
                          <a:latin typeface="Franklin Gothic Book" panose="020B0503020102020204" pitchFamily="34" charset="0"/>
                        </a:rPr>
                        <a:t>Performance Indicators</a:t>
                      </a:r>
                      <a:endParaRPr lang="en-PH"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tc>
                  <a:txBody>
                    <a:bodyPr/>
                    <a:lstStyle/>
                    <a:p>
                      <a:pPr algn="ctr">
                        <a:spcAft>
                          <a:spcPts val="0"/>
                        </a:spcAft>
                      </a:pPr>
                      <a:r>
                        <a:rPr lang="en-US" sz="1400">
                          <a:effectLst/>
                          <a:latin typeface="Franklin Gothic Book" panose="020B0503020102020204" pitchFamily="34" charset="0"/>
                        </a:rPr>
                        <a:t>Maximum Points</a:t>
                      </a:r>
                      <a:endParaRPr lang="en-PH" sz="14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4153171537"/>
                  </a:ext>
                </a:extLst>
              </a:tr>
              <a:tr h="207861">
                <a:tc>
                  <a:txBody>
                    <a:bodyPr/>
                    <a:lstStyle/>
                    <a:p>
                      <a:pPr>
                        <a:spcAft>
                          <a:spcPts val="0"/>
                        </a:spcAft>
                      </a:pPr>
                      <a:r>
                        <a:rPr lang="en-PH" sz="1600" b="1" dirty="0">
                          <a:solidFill>
                            <a:schemeClr val="bg1"/>
                          </a:solidFill>
                          <a:effectLst/>
                          <a:latin typeface="Franklin Gothic Book" panose="020B0503020102020204" pitchFamily="34" charset="0"/>
                          <a:ea typeface="Times New Roman" panose="02020603050405020304" pitchFamily="18" charset="0"/>
                          <a:cs typeface="Arial" panose="020B0604020202020204" pitchFamily="34" charset="0"/>
                        </a:rPr>
                        <a:t>OPCRF overall </a:t>
                      </a:r>
                      <a:r>
                        <a:rPr lang="en-PH" sz="1600" b="1" dirty="0" smtClean="0">
                          <a:solidFill>
                            <a:schemeClr val="bg1"/>
                          </a:solidFill>
                          <a:effectLst/>
                          <a:latin typeface="Franklin Gothic Book" panose="020B0503020102020204" pitchFamily="34" charset="0"/>
                          <a:ea typeface="Times New Roman" panose="02020603050405020304" pitchFamily="18" charset="0"/>
                          <a:cs typeface="Arial" panose="020B0604020202020204" pitchFamily="34" charset="0"/>
                        </a:rPr>
                        <a:t>score</a:t>
                      </a:r>
                    </a:p>
                    <a:p>
                      <a:pPr>
                        <a:spcAft>
                          <a:spcPts val="0"/>
                        </a:spcAft>
                      </a:pPr>
                      <a:endParaRPr lang="en-PH" sz="16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H" sz="2800" b="1" dirty="0" smtClean="0">
                          <a:latin typeface="Franklin Gothic Book" panose="020B0503020102020204" pitchFamily="34" charset="0"/>
                        </a:rPr>
                        <a:t>50</a:t>
                      </a:r>
                      <a:endParaRPr lang="en-PH" sz="2800" b="1" dirty="0">
                        <a:latin typeface="Franklin Gothic Book" panose="020B0503020102020204" pitchFamily="34" charset="0"/>
                      </a:endParaRPr>
                    </a:p>
                  </a:txBody>
                  <a:tcPr marL="68580" marR="68580" marT="0" marB="0"/>
                </a:tc>
                <a:extLst>
                  <a:ext uri="{0D108BD9-81ED-4DB2-BD59-A6C34878D82A}">
                    <a16:rowId xmlns:a16="http://schemas.microsoft.com/office/drawing/2014/main" xmlns="" val="1105056919"/>
                  </a:ext>
                </a:extLst>
              </a:tr>
              <a:tr h="207861">
                <a:tc>
                  <a:txBody>
                    <a:bodyPr/>
                    <a:lstStyle/>
                    <a:p>
                      <a:r>
                        <a:rPr lang="en-PH" sz="1600" b="1" dirty="0">
                          <a:solidFill>
                            <a:schemeClr val="bg1"/>
                          </a:solidFill>
                          <a:effectLst/>
                          <a:latin typeface="Franklin Gothic Book" panose="020B0503020102020204" pitchFamily="34" charset="0"/>
                          <a:cs typeface="Arial" panose="020B0604020202020204" pitchFamily="34" charset="0"/>
                        </a:rPr>
                        <a:t>% accomplishment/ utilization vis-à-vis the </a:t>
                      </a:r>
                      <a:r>
                        <a:rPr lang="en-PH" sz="1600" b="1" dirty="0" smtClean="0">
                          <a:solidFill>
                            <a:schemeClr val="bg1"/>
                          </a:solidFill>
                          <a:effectLst/>
                          <a:latin typeface="Franklin Gothic Book" panose="020B0503020102020204" pitchFamily="34" charset="0"/>
                          <a:cs typeface="Arial" panose="020B0604020202020204" pitchFamily="34" charset="0"/>
                        </a:rPr>
                        <a:t>AWFP </a:t>
                      </a:r>
                      <a:r>
                        <a:rPr lang="en-PH" sz="1600" b="0" i="1" dirty="0" smtClean="0">
                          <a:solidFill>
                            <a:schemeClr val="bg1"/>
                          </a:solidFill>
                          <a:effectLst/>
                          <a:latin typeface="Franklin Gothic Book" panose="020B0503020102020204" pitchFamily="34" charset="0"/>
                          <a:cs typeface="Arial" panose="020B0604020202020204" pitchFamily="34" charset="0"/>
                        </a:rPr>
                        <a:t>(based </a:t>
                      </a:r>
                      <a:r>
                        <a:rPr lang="en-PH" sz="1600" b="0" i="1" dirty="0">
                          <a:solidFill>
                            <a:schemeClr val="bg1"/>
                          </a:solidFill>
                          <a:effectLst/>
                          <a:latin typeface="Franklin Gothic Book" panose="020B0503020102020204" pitchFamily="34" charset="0"/>
                          <a:cs typeface="Arial" panose="020B0604020202020204" pitchFamily="34" charset="0"/>
                        </a:rPr>
                        <a:t>on obligations as of December 31, 2015</a:t>
                      </a:r>
                      <a:r>
                        <a:rPr lang="en-PH" sz="1600" b="0" i="1" dirty="0" smtClean="0">
                          <a:solidFill>
                            <a:schemeClr val="bg1"/>
                          </a:solidFill>
                          <a:effectLst/>
                          <a:latin typeface="Franklin Gothic Book" panose="020B0503020102020204" pitchFamily="34" charset="0"/>
                          <a:cs typeface="Arial" panose="020B0604020202020204" pitchFamily="34" charset="0"/>
                        </a:rPr>
                        <a:t>)</a:t>
                      </a:r>
                    </a:p>
                    <a:p>
                      <a:endParaRPr lang="en-PH" sz="1600" dirty="0">
                        <a:solidFill>
                          <a:schemeClr val="bg1"/>
                        </a:solidFill>
                        <a:effectLst/>
                        <a:latin typeface="Franklin Gothic Book" panose="020B0503020102020204" pitchFamily="34" charset="0"/>
                      </a:endParaRPr>
                    </a:p>
                  </a:txBody>
                  <a:tcPr marL="68580" marR="68580" marT="0" marB="0"/>
                </a:tc>
                <a:tc>
                  <a:txBody>
                    <a:bodyPr/>
                    <a:lstStyle/>
                    <a:p>
                      <a:pPr algn="ctr"/>
                      <a:r>
                        <a:rPr lang="en-PH" sz="2800" b="1" dirty="0" smtClean="0">
                          <a:latin typeface="Franklin Gothic Book" panose="020B0503020102020204" pitchFamily="34" charset="0"/>
                        </a:rPr>
                        <a:t>25</a:t>
                      </a:r>
                      <a:endParaRPr lang="en-PH" sz="2800" b="1" dirty="0">
                        <a:latin typeface="Franklin Gothic Book" panose="020B0503020102020204" pitchFamily="34" charset="0"/>
                      </a:endParaRPr>
                    </a:p>
                  </a:txBody>
                  <a:tcPr marL="68580" marR="68580" marT="0" marB="0"/>
                </a:tc>
                <a:extLst>
                  <a:ext uri="{0D108BD9-81ED-4DB2-BD59-A6C34878D82A}">
                    <a16:rowId xmlns:a16="http://schemas.microsoft.com/office/drawing/2014/main" xmlns="" val="3501656004"/>
                  </a:ext>
                </a:extLst>
              </a:tr>
              <a:tr h="207861">
                <a:tc>
                  <a:txBody>
                    <a:bodyPr/>
                    <a:lstStyle/>
                    <a:p>
                      <a:r>
                        <a:rPr lang="en-PH" sz="1600" b="1" dirty="0">
                          <a:solidFill>
                            <a:schemeClr val="bg1"/>
                          </a:solidFill>
                          <a:effectLst/>
                          <a:latin typeface="Franklin Gothic Book" panose="020B0503020102020204" pitchFamily="34" charset="0"/>
                          <a:cs typeface="Arial" panose="020B0604020202020204" pitchFamily="34" charset="0"/>
                        </a:rPr>
                        <a:t>% of liquidation of cash advances from January 1 to December 31, </a:t>
                      </a:r>
                      <a:r>
                        <a:rPr lang="en-PH" sz="1600" b="1" dirty="0" smtClean="0">
                          <a:solidFill>
                            <a:schemeClr val="bg1"/>
                          </a:solidFill>
                          <a:effectLst/>
                          <a:latin typeface="Franklin Gothic Book" panose="020B0503020102020204" pitchFamily="34" charset="0"/>
                          <a:cs typeface="Arial" panose="020B0604020202020204" pitchFamily="34" charset="0"/>
                        </a:rPr>
                        <a:t>2015</a:t>
                      </a:r>
                    </a:p>
                    <a:p>
                      <a:endParaRPr lang="en-PH" sz="1600" dirty="0">
                        <a:solidFill>
                          <a:schemeClr val="bg1"/>
                        </a:solidFill>
                        <a:effectLst/>
                        <a:latin typeface="Franklin Gothic Book" panose="020B0503020102020204" pitchFamily="34" charset="0"/>
                      </a:endParaRPr>
                    </a:p>
                  </a:txBody>
                  <a:tcPr marL="68580" marR="68580" marT="0" marB="0"/>
                </a:tc>
                <a:tc>
                  <a:txBody>
                    <a:bodyPr/>
                    <a:lstStyle/>
                    <a:p>
                      <a:pPr algn="ctr"/>
                      <a:r>
                        <a:rPr lang="en-PH" sz="2800" b="1" dirty="0" smtClean="0">
                          <a:latin typeface="Franklin Gothic Book" panose="020B0503020102020204" pitchFamily="34" charset="0"/>
                        </a:rPr>
                        <a:t>20</a:t>
                      </a:r>
                      <a:endParaRPr lang="en-PH" sz="2800" b="1" dirty="0">
                        <a:latin typeface="Franklin Gothic Book" panose="020B0503020102020204" pitchFamily="34" charset="0"/>
                      </a:endParaRPr>
                    </a:p>
                  </a:txBody>
                  <a:tcPr marL="68580" marR="68580" marT="0" marB="0"/>
                </a:tc>
                <a:extLst>
                  <a:ext uri="{0D108BD9-81ED-4DB2-BD59-A6C34878D82A}">
                    <a16:rowId xmlns:a16="http://schemas.microsoft.com/office/drawing/2014/main" xmlns="" val="4002556086"/>
                  </a:ext>
                </a:extLst>
              </a:tr>
              <a:tr h="207861">
                <a:tc>
                  <a:txBody>
                    <a:bodyPr/>
                    <a:lstStyle/>
                    <a:p>
                      <a:r>
                        <a:rPr lang="en-PH" sz="1600" b="1" dirty="0" smtClean="0">
                          <a:solidFill>
                            <a:schemeClr val="bg1"/>
                          </a:solidFill>
                          <a:effectLst/>
                          <a:latin typeface="Franklin Gothic Book" panose="020B0503020102020204" pitchFamily="34" charset="0"/>
                          <a:cs typeface="Arial" panose="020B0604020202020204" pitchFamily="34" charset="0"/>
                        </a:rPr>
                        <a:t>Timeliness </a:t>
                      </a:r>
                      <a:r>
                        <a:rPr lang="en-PH" sz="1600" b="1" dirty="0">
                          <a:solidFill>
                            <a:schemeClr val="bg1"/>
                          </a:solidFill>
                          <a:effectLst/>
                          <a:latin typeface="Franklin Gothic Book" panose="020B0503020102020204" pitchFamily="34" charset="0"/>
                          <a:cs typeface="Arial" panose="020B0604020202020204" pitchFamily="34" charset="0"/>
                        </a:rPr>
                        <a:t>and completeness of submission of quarterly budget accomplishment reports (BARs) to </a:t>
                      </a:r>
                      <a:r>
                        <a:rPr lang="en-PH" sz="1600" b="1" dirty="0" smtClean="0">
                          <a:solidFill>
                            <a:schemeClr val="bg1"/>
                          </a:solidFill>
                          <a:effectLst/>
                          <a:latin typeface="Franklin Gothic Book" panose="020B0503020102020204" pitchFamily="34" charset="0"/>
                          <a:cs typeface="Arial" panose="020B0604020202020204" pitchFamily="34" charset="0"/>
                        </a:rPr>
                        <a:t>PPD-OPS</a:t>
                      </a:r>
                    </a:p>
                    <a:p>
                      <a:endParaRPr lang="en-PH" sz="1600" dirty="0">
                        <a:solidFill>
                          <a:schemeClr val="bg1"/>
                        </a:solidFill>
                        <a:effectLst/>
                        <a:latin typeface="Franklin Gothic Book" panose="020B0503020102020204" pitchFamily="34" charset="0"/>
                      </a:endParaRPr>
                    </a:p>
                  </a:txBody>
                  <a:tcPr marL="68580" marR="68580" marT="0" marB="0"/>
                </a:tc>
                <a:tc>
                  <a:txBody>
                    <a:bodyPr/>
                    <a:lstStyle/>
                    <a:p>
                      <a:pPr algn="ctr"/>
                      <a:r>
                        <a:rPr lang="en-PH" sz="2800" b="1" dirty="0" smtClean="0">
                          <a:latin typeface="Franklin Gothic Book" panose="020B0503020102020204" pitchFamily="34" charset="0"/>
                        </a:rPr>
                        <a:t>5</a:t>
                      </a:r>
                      <a:endParaRPr lang="en-PH" sz="2800" b="1" dirty="0">
                        <a:latin typeface="Franklin Gothic Book" panose="020B0503020102020204" pitchFamily="34" charset="0"/>
                      </a:endParaRPr>
                    </a:p>
                  </a:txBody>
                  <a:tcPr marL="68580" marR="68580" marT="0" marB="0"/>
                </a:tc>
                <a:extLst>
                  <a:ext uri="{0D108BD9-81ED-4DB2-BD59-A6C34878D82A}">
                    <a16:rowId xmlns:a16="http://schemas.microsoft.com/office/drawing/2014/main" xmlns="" val="284678787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533919869"/>
              </p:ext>
            </p:extLst>
          </p:nvPr>
        </p:nvGraphicFramePr>
        <p:xfrm>
          <a:off x="4634786" y="1920239"/>
          <a:ext cx="4280614" cy="3596640"/>
        </p:xfrm>
        <a:graphic>
          <a:graphicData uri="http://schemas.openxmlformats.org/drawingml/2006/table">
            <a:tbl>
              <a:tblPr firstRow="1" firstCol="1" bandRow="1">
                <a:tableStyleId>{5C22544A-7EE6-4342-B048-85BDC9FD1C3A}</a:tableStyleId>
              </a:tblPr>
              <a:tblGrid>
                <a:gridCol w="3461464">
                  <a:extLst>
                    <a:ext uri="{9D8B030D-6E8A-4147-A177-3AD203B41FA5}">
                      <a16:colId xmlns:a16="http://schemas.microsoft.com/office/drawing/2014/main" xmlns="" val="3146327080"/>
                    </a:ext>
                  </a:extLst>
                </a:gridCol>
                <a:gridCol w="819150">
                  <a:extLst>
                    <a:ext uri="{9D8B030D-6E8A-4147-A177-3AD203B41FA5}">
                      <a16:colId xmlns:a16="http://schemas.microsoft.com/office/drawing/2014/main" xmlns="" val="101072418"/>
                    </a:ext>
                  </a:extLst>
                </a:gridCol>
              </a:tblGrid>
              <a:tr h="77015">
                <a:tc>
                  <a:txBody>
                    <a:bodyPr/>
                    <a:lstStyle/>
                    <a:p>
                      <a:pPr algn="ctr">
                        <a:spcAft>
                          <a:spcPts val="0"/>
                        </a:spcAft>
                      </a:pPr>
                      <a:r>
                        <a:rPr lang="en-US" sz="1400" dirty="0">
                          <a:effectLst/>
                          <a:latin typeface="Franklin Gothic Book" panose="020B0503020102020204" pitchFamily="34" charset="0"/>
                        </a:rPr>
                        <a:t>Performance Indicators</a:t>
                      </a:r>
                      <a:endParaRPr lang="en-PH"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tc>
                  <a:txBody>
                    <a:bodyPr/>
                    <a:lstStyle/>
                    <a:p>
                      <a:pPr algn="ctr">
                        <a:spcAft>
                          <a:spcPts val="0"/>
                        </a:spcAft>
                      </a:pPr>
                      <a:r>
                        <a:rPr lang="en-US" sz="1400">
                          <a:effectLst/>
                          <a:latin typeface="Franklin Gothic Book" panose="020B0503020102020204" pitchFamily="34" charset="0"/>
                        </a:rPr>
                        <a:t>Maximum Points</a:t>
                      </a:r>
                      <a:endParaRPr lang="en-PH" sz="14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17328" marR="17328" marT="0" marB="0"/>
                </a:tc>
                <a:extLst>
                  <a:ext uri="{0D108BD9-81ED-4DB2-BD59-A6C34878D82A}">
                    <a16:rowId xmlns:a16="http://schemas.microsoft.com/office/drawing/2014/main" xmlns="" val="4153171537"/>
                  </a:ext>
                </a:extLst>
              </a:tr>
              <a:tr h="207861">
                <a:tc>
                  <a:txBody>
                    <a:bodyPr/>
                    <a:lstStyle/>
                    <a:p>
                      <a:pPr>
                        <a:spcAft>
                          <a:spcPts val="0"/>
                        </a:spcAft>
                      </a:pPr>
                      <a:r>
                        <a:rPr lang="en-PH" sz="1600" b="1" dirty="0">
                          <a:effectLst/>
                          <a:latin typeface="Franklin Gothic Book" panose="020B0503020102020204" pitchFamily="34" charset="0"/>
                          <a:ea typeface="Times New Roman" panose="02020603050405020304" pitchFamily="18" charset="0"/>
                          <a:cs typeface="Arial" panose="020B0604020202020204" pitchFamily="34" charset="0"/>
                        </a:rPr>
                        <a:t>OPCRF overall </a:t>
                      </a:r>
                      <a:r>
                        <a:rPr lang="en-PH" sz="1600" b="1" dirty="0" smtClean="0">
                          <a:effectLst/>
                          <a:latin typeface="Franklin Gothic Book" panose="020B0503020102020204" pitchFamily="34" charset="0"/>
                          <a:ea typeface="Times New Roman" panose="02020603050405020304" pitchFamily="18" charset="0"/>
                          <a:cs typeface="Arial" panose="020B0604020202020204" pitchFamily="34" charset="0"/>
                        </a:rPr>
                        <a:t>score</a:t>
                      </a:r>
                    </a:p>
                    <a:p>
                      <a:pPr>
                        <a:spcAft>
                          <a:spcPts val="0"/>
                        </a:spcAft>
                      </a:pPr>
                      <a:r>
                        <a:rPr lang="en-US" sz="1600" b="1" dirty="0" smtClean="0">
                          <a:effectLst/>
                          <a:latin typeface="Franklin Gothic Book" panose="020B0503020102020204" pitchFamily="34" charset="0"/>
                          <a:ea typeface="Times New Roman" panose="02020603050405020304" pitchFamily="18" charset="0"/>
                          <a:cs typeface="Arial" panose="020B0604020202020204" pitchFamily="34" charset="0"/>
                        </a:rPr>
                        <a:t>(FY 2016)</a:t>
                      </a:r>
                      <a:endParaRPr lang="en-PH" sz="1600" b="1" dirty="0" smtClean="0">
                        <a:effectLst/>
                        <a:latin typeface="Franklin Gothic Book" panose="020B0503020102020204" pitchFamily="34" charset="0"/>
                        <a:ea typeface="Times New Roman" panose="02020603050405020304" pitchFamily="18" charset="0"/>
                        <a:cs typeface="Arial" panose="020B0604020202020204" pitchFamily="34" charset="0"/>
                      </a:endParaRPr>
                    </a:p>
                    <a:p>
                      <a:pPr>
                        <a:spcAft>
                          <a:spcPts val="0"/>
                        </a:spcAft>
                      </a:pPr>
                      <a:endParaRPr lang="en-PH"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PH" sz="2800" b="1" dirty="0" smtClean="0">
                          <a:latin typeface="Franklin Gothic Book" panose="020B0503020102020204" pitchFamily="34" charset="0"/>
                        </a:rPr>
                        <a:t>80</a:t>
                      </a:r>
                      <a:endParaRPr lang="en-PH" sz="2800" b="1" dirty="0">
                        <a:latin typeface="Franklin Gothic Book" panose="020B0503020102020204" pitchFamily="34" charset="0"/>
                      </a:endParaRPr>
                    </a:p>
                  </a:txBody>
                  <a:tcPr marL="68580" marR="68580" marT="0" marB="0"/>
                </a:tc>
                <a:extLst>
                  <a:ext uri="{0D108BD9-81ED-4DB2-BD59-A6C34878D82A}">
                    <a16:rowId xmlns:a16="http://schemas.microsoft.com/office/drawing/2014/main" xmlns="" val="1105056919"/>
                  </a:ext>
                </a:extLst>
              </a:tr>
              <a:tr h="207861">
                <a:tc>
                  <a:txBody>
                    <a:bodyPr/>
                    <a:lstStyle/>
                    <a:p>
                      <a:r>
                        <a:rPr lang="en-PH" sz="1600" b="1" dirty="0">
                          <a:effectLst/>
                          <a:latin typeface="Franklin Gothic Book" panose="020B0503020102020204" pitchFamily="34" charset="0"/>
                          <a:cs typeface="Arial" panose="020B0604020202020204" pitchFamily="34" charset="0"/>
                        </a:rPr>
                        <a:t>Average OPCRF ratings of divisions/offices/units within the bureau/service</a:t>
                      </a:r>
                      <a:endParaRPr lang="en-PH" sz="1600" dirty="0">
                        <a:effectLst/>
                        <a:latin typeface="Franklin Gothic Book" panose="020B0503020102020204" pitchFamily="34" charset="0"/>
                      </a:endParaRPr>
                    </a:p>
                    <a:p>
                      <a:r>
                        <a:rPr lang="en-US" sz="1600" i="1" dirty="0">
                          <a:solidFill>
                            <a:srgbClr val="FF0000"/>
                          </a:solidFill>
                          <a:effectLst/>
                          <a:latin typeface="Franklin Gothic Book" panose="020B0503020102020204" pitchFamily="34" charset="0"/>
                          <a:cs typeface="Arial" panose="020B0604020202020204" pitchFamily="34" charset="0"/>
                        </a:rPr>
                        <a:t> </a:t>
                      </a:r>
                      <a:endParaRPr lang="en-PH" sz="1600" dirty="0">
                        <a:effectLst/>
                        <a:latin typeface="Franklin Gothic Book" panose="020B0503020102020204" pitchFamily="34" charset="0"/>
                      </a:endParaRPr>
                    </a:p>
                  </a:txBody>
                  <a:tcPr marL="68580" marR="68580" marT="0" marB="0"/>
                </a:tc>
                <a:tc>
                  <a:txBody>
                    <a:bodyPr/>
                    <a:lstStyle/>
                    <a:p>
                      <a:pPr algn="ctr"/>
                      <a:r>
                        <a:rPr lang="en-PH" sz="2800" b="1" dirty="0" smtClean="0">
                          <a:latin typeface="Franklin Gothic Book" panose="020B0503020102020204" pitchFamily="34" charset="0"/>
                        </a:rPr>
                        <a:t>5</a:t>
                      </a:r>
                      <a:endParaRPr lang="en-PH" sz="2800" b="1" dirty="0">
                        <a:latin typeface="Franklin Gothic Book" panose="020B0503020102020204" pitchFamily="34" charset="0"/>
                      </a:endParaRPr>
                    </a:p>
                  </a:txBody>
                  <a:tcPr marL="68580" marR="68580" marT="0" marB="0"/>
                </a:tc>
                <a:extLst>
                  <a:ext uri="{0D108BD9-81ED-4DB2-BD59-A6C34878D82A}">
                    <a16:rowId xmlns:a16="http://schemas.microsoft.com/office/drawing/2014/main" xmlns="" val="3975723751"/>
                  </a:ext>
                </a:extLst>
              </a:tr>
              <a:tr h="207861">
                <a:tc>
                  <a:txBody>
                    <a:bodyPr/>
                    <a:lstStyle/>
                    <a:p>
                      <a:r>
                        <a:rPr lang="en-PH" sz="1600" b="1" dirty="0">
                          <a:effectLst/>
                          <a:latin typeface="Franklin Gothic Book" panose="020B0503020102020204" pitchFamily="34" charset="0"/>
                          <a:cs typeface="Arial" panose="020B0604020202020204" pitchFamily="34" charset="0"/>
                        </a:rPr>
                        <a:t>FY 2016 BUR </a:t>
                      </a:r>
                      <a:r>
                        <a:rPr lang="en-PH" sz="1600" i="1" dirty="0">
                          <a:effectLst/>
                          <a:latin typeface="Franklin Gothic Book" panose="020B0503020102020204" pitchFamily="34" charset="0"/>
                          <a:cs typeface="Arial" panose="020B0604020202020204" pitchFamily="34" charset="0"/>
                        </a:rPr>
                        <a:t>(based on obligations as of December 31, 2016</a:t>
                      </a:r>
                      <a:r>
                        <a:rPr lang="en-PH" sz="1600" i="1" dirty="0" smtClean="0">
                          <a:effectLst/>
                          <a:latin typeface="Franklin Gothic Book" panose="020B0503020102020204" pitchFamily="34" charset="0"/>
                          <a:cs typeface="Arial" panose="020B0604020202020204" pitchFamily="34" charset="0"/>
                        </a:rPr>
                        <a:t>)</a:t>
                      </a:r>
                    </a:p>
                    <a:p>
                      <a:endParaRPr lang="en-PH" sz="1600" dirty="0">
                        <a:effectLst/>
                        <a:latin typeface="Franklin Gothic Book" panose="020B0503020102020204" pitchFamily="34" charset="0"/>
                      </a:endParaRPr>
                    </a:p>
                  </a:txBody>
                  <a:tcPr marL="68580" marR="68580" marT="0" marB="0"/>
                </a:tc>
                <a:tc>
                  <a:txBody>
                    <a:bodyPr/>
                    <a:lstStyle/>
                    <a:p>
                      <a:pPr algn="ctr"/>
                      <a:r>
                        <a:rPr lang="en-PH" sz="2800" b="1" dirty="0" smtClean="0">
                          <a:latin typeface="Franklin Gothic Book" panose="020B0503020102020204" pitchFamily="34" charset="0"/>
                        </a:rPr>
                        <a:t>10</a:t>
                      </a:r>
                      <a:endParaRPr lang="en-PH" sz="2800" b="1" dirty="0">
                        <a:latin typeface="Franklin Gothic Book" panose="020B0503020102020204" pitchFamily="34" charset="0"/>
                      </a:endParaRPr>
                    </a:p>
                  </a:txBody>
                  <a:tcPr marL="68580" marR="68580" marT="0" marB="0"/>
                </a:tc>
                <a:extLst>
                  <a:ext uri="{0D108BD9-81ED-4DB2-BD59-A6C34878D82A}">
                    <a16:rowId xmlns:a16="http://schemas.microsoft.com/office/drawing/2014/main" xmlns="" val="976230980"/>
                  </a:ext>
                </a:extLst>
              </a:tr>
              <a:tr h="478790">
                <a:tc>
                  <a:txBody>
                    <a:bodyPr/>
                    <a:lstStyle/>
                    <a:p>
                      <a:r>
                        <a:rPr lang="en-PH" sz="1600" b="1" dirty="0" smtClean="0">
                          <a:effectLst/>
                          <a:latin typeface="Franklin Gothic Book" panose="020B0503020102020204" pitchFamily="34" charset="0"/>
                          <a:cs typeface="Arial" panose="020B0604020202020204" pitchFamily="34" charset="0"/>
                        </a:rPr>
                        <a:t>% </a:t>
                      </a:r>
                      <a:r>
                        <a:rPr lang="en-PH" sz="1600" b="1" dirty="0">
                          <a:effectLst/>
                          <a:latin typeface="Franklin Gothic Book" panose="020B0503020102020204" pitchFamily="34" charset="0"/>
                          <a:cs typeface="Arial" panose="020B0604020202020204" pitchFamily="34" charset="0"/>
                        </a:rPr>
                        <a:t>of liquidation of Cash Advances received in FY </a:t>
                      </a:r>
                      <a:r>
                        <a:rPr lang="en-PH" sz="1600" b="1" dirty="0" smtClean="0">
                          <a:effectLst/>
                          <a:latin typeface="Franklin Gothic Book" panose="020B0503020102020204" pitchFamily="34" charset="0"/>
                          <a:cs typeface="Arial" panose="020B0604020202020204" pitchFamily="34" charset="0"/>
                        </a:rPr>
                        <a:t>2016</a:t>
                      </a:r>
                    </a:p>
                    <a:p>
                      <a:endParaRPr lang="en-PH" sz="1600" dirty="0">
                        <a:effectLst/>
                        <a:latin typeface="Franklin Gothic Book" panose="020B0503020102020204" pitchFamily="34" charset="0"/>
                      </a:endParaRPr>
                    </a:p>
                  </a:txBody>
                  <a:tcPr marL="68580" marR="68580" marT="0" marB="0"/>
                </a:tc>
                <a:tc>
                  <a:txBody>
                    <a:bodyPr/>
                    <a:lstStyle/>
                    <a:p>
                      <a:pPr algn="ctr"/>
                      <a:r>
                        <a:rPr lang="en-PH" sz="2800" b="1" dirty="0" smtClean="0">
                          <a:latin typeface="Franklin Gothic Book" panose="020B0503020102020204" pitchFamily="34" charset="0"/>
                        </a:rPr>
                        <a:t>5</a:t>
                      </a:r>
                      <a:endParaRPr lang="en-PH" sz="2800" b="1" dirty="0">
                        <a:latin typeface="Franklin Gothic Book" panose="020B0503020102020204" pitchFamily="34" charset="0"/>
                      </a:endParaRPr>
                    </a:p>
                  </a:txBody>
                  <a:tcPr marL="68580" marR="68580" marT="0" marB="0"/>
                </a:tc>
                <a:extLst>
                  <a:ext uri="{0D108BD9-81ED-4DB2-BD59-A6C34878D82A}">
                    <a16:rowId xmlns:a16="http://schemas.microsoft.com/office/drawing/2014/main" xmlns="" val="1891710863"/>
                  </a:ext>
                </a:extLst>
              </a:tr>
            </a:tbl>
          </a:graphicData>
        </a:graphic>
      </p:graphicFrame>
    </p:spTree>
    <p:extLst>
      <p:ext uri="{BB962C8B-B14F-4D97-AF65-F5344CB8AC3E}">
        <p14:creationId xmlns:p14="http://schemas.microsoft.com/office/powerpoint/2010/main" xmlns="" val="15128512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24</a:t>
            </a:fld>
            <a:endParaRPr lang="fil-PH" dirty="0"/>
          </a:p>
        </p:txBody>
      </p:sp>
      <p:sp>
        <p:nvSpPr>
          <p:cNvPr id="3" name="TextBox 2"/>
          <p:cNvSpPr txBox="1"/>
          <p:nvPr/>
        </p:nvSpPr>
        <p:spPr>
          <a:xfrm>
            <a:off x="0" y="392519"/>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What if there is a tie?</a:t>
            </a:r>
            <a:endParaRPr lang="en-PH" sz="4400" dirty="0">
              <a:solidFill>
                <a:srgbClr val="102947"/>
              </a:solidFill>
              <a:latin typeface="Franklin Gothic Medium" panose="020B0603020102020204" pitchFamily="34" charset="0"/>
            </a:endParaRPr>
          </a:p>
        </p:txBody>
      </p:sp>
      <p:sp>
        <p:nvSpPr>
          <p:cNvPr id="4" name="TextBox 3"/>
          <p:cNvSpPr txBox="1"/>
          <p:nvPr/>
        </p:nvSpPr>
        <p:spPr>
          <a:xfrm>
            <a:off x="609600" y="1685359"/>
            <a:ext cx="7924800" cy="4832092"/>
          </a:xfrm>
          <a:prstGeom prst="rect">
            <a:avLst/>
          </a:prstGeom>
          <a:noFill/>
        </p:spPr>
        <p:txBody>
          <a:bodyPr wrap="square" rtlCol="0">
            <a:spAutoFit/>
          </a:bodyPr>
          <a:lstStyle/>
          <a:p>
            <a:pPr marL="457200" lvl="0" indent="-457200">
              <a:buFont typeface="Arial" panose="020B0604020202020204" pitchFamily="34" charset="0"/>
              <a:buChar char="•"/>
            </a:pPr>
            <a:r>
              <a:rPr lang="en-US" sz="2800" dirty="0" smtClean="0">
                <a:latin typeface="Franklin Gothic Book" panose="020B0503020102020204" pitchFamily="34" charset="0"/>
              </a:rPr>
              <a:t>The delivery units with </a:t>
            </a:r>
            <a:r>
              <a:rPr lang="en-US" sz="2800" dirty="0">
                <a:latin typeface="Franklin Gothic Book" panose="020B0503020102020204" pitchFamily="34" charset="0"/>
              </a:rPr>
              <a:t>the same total scores shall be ranked based on the improvement from previous year’s performance in OPCRF overall </a:t>
            </a:r>
            <a:r>
              <a:rPr lang="en-US" sz="2800" dirty="0" smtClean="0">
                <a:latin typeface="Franklin Gothic Book" panose="020B0503020102020204" pitchFamily="34" charset="0"/>
              </a:rPr>
              <a:t>score, BUR, % </a:t>
            </a:r>
            <a:r>
              <a:rPr lang="en-US" sz="2800" dirty="0">
                <a:latin typeface="Franklin Gothic Book" panose="020B0503020102020204" pitchFamily="34" charset="0"/>
              </a:rPr>
              <a:t>liquidation of </a:t>
            </a:r>
            <a:r>
              <a:rPr lang="en-US" sz="2800" dirty="0" smtClean="0">
                <a:latin typeface="Franklin Gothic Book" panose="020B0503020102020204" pitchFamily="34" charset="0"/>
              </a:rPr>
              <a:t>Cash Advances, and average OPCRF ratings of offices under them (or schools in case of SDOs), </a:t>
            </a:r>
            <a:r>
              <a:rPr lang="en-US" sz="2800" dirty="0">
                <a:latin typeface="Franklin Gothic Book" panose="020B0503020102020204" pitchFamily="34" charset="0"/>
              </a:rPr>
              <a:t>in that order.</a:t>
            </a:r>
            <a:endParaRPr lang="en-PH" sz="4800" dirty="0">
              <a:latin typeface="Franklin Gothic Book" panose="020B0503020102020204" pitchFamily="34" charset="0"/>
            </a:endParaRPr>
          </a:p>
          <a:p>
            <a:r>
              <a:rPr lang="en-US" sz="2800" dirty="0">
                <a:latin typeface="Franklin Gothic Book" panose="020B0503020102020204" pitchFamily="34" charset="0"/>
              </a:rPr>
              <a:t> </a:t>
            </a:r>
            <a:endParaRPr lang="en-PH" sz="4800" dirty="0">
              <a:latin typeface="Franklin Gothic Book" panose="020B0503020102020204" pitchFamily="34" charset="0"/>
            </a:endParaRPr>
          </a:p>
          <a:p>
            <a:pPr marL="457200" indent="-457200">
              <a:buFont typeface="Arial" panose="020B0604020202020204" pitchFamily="34" charset="0"/>
              <a:buChar char="•"/>
            </a:pPr>
            <a:r>
              <a:rPr lang="en-US" sz="2800" dirty="0">
                <a:latin typeface="Franklin Gothic Book" panose="020B0503020102020204" pitchFamily="34" charset="0"/>
              </a:rPr>
              <a:t>If after the above cited criteria have been considered and there is still a tie, all </a:t>
            </a:r>
            <a:r>
              <a:rPr lang="en-US" sz="2800" dirty="0" smtClean="0">
                <a:latin typeface="Franklin Gothic Book" panose="020B0503020102020204" pitchFamily="34" charset="0"/>
              </a:rPr>
              <a:t>delivery units </a:t>
            </a:r>
            <a:r>
              <a:rPr lang="en-US" sz="2800" dirty="0">
                <a:latin typeface="Franklin Gothic Book" panose="020B0503020102020204" pitchFamily="34" charset="0"/>
              </a:rPr>
              <a:t>with equal total scores will be moved to the next performance category</a:t>
            </a:r>
            <a:r>
              <a:rPr lang="en-US" sz="2800" dirty="0" smtClean="0">
                <a:latin typeface="Franklin Gothic Book" panose="020B0503020102020204" pitchFamily="34" charset="0"/>
              </a:rPr>
              <a:t>.</a:t>
            </a:r>
            <a:endParaRPr lang="en-US" sz="4800" dirty="0">
              <a:latin typeface="Franklin Gothic Book" panose="020B0503020102020204" pitchFamily="34" charset="0"/>
            </a:endParaRPr>
          </a:p>
        </p:txBody>
      </p:sp>
    </p:spTree>
    <p:extLst>
      <p:ext uri="{BB962C8B-B14F-4D97-AF65-F5344CB8AC3E}">
        <p14:creationId xmlns:p14="http://schemas.microsoft.com/office/powerpoint/2010/main" xmlns="" val="3012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25</a:t>
            </a:fld>
            <a:endParaRPr lang="fil-PH" dirty="0"/>
          </a:p>
        </p:txBody>
      </p:sp>
      <p:sp>
        <p:nvSpPr>
          <p:cNvPr id="3" name="TextBox 2"/>
          <p:cNvSpPr txBox="1"/>
          <p:nvPr/>
        </p:nvSpPr>
        <p:spPr>
          <a:xfrm>
            <a:off x="0" y="392519"/>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In times of calamity</a:t>
            </a:r>
            <a:endParaRPr lang="en-PH" sz="4400" dirty="0">
              <a:solidFill>
                <a:srgbClr val="102947"/>
              </a:solidFill>
              <a:latin typeface="Franklin Gothic Medium" panose="020B0603020102020204" pitchFamily="34" charset="0"/>
            </a:endParaRPr>
          </a:p>
        </p:txBody>
      </p:sp>
      <p:sp>
        <p:nvSpPr>
          <p:cNvPr id="4" name="TextBox 3"/>
          <p:cNvSpPr txBox="1"/>
          <p:nvPr/>
        </p:nvSpPr>
        <p:spPr>
          <a:xfrm>
            <a:off x="609600" y="1447800"/>
            <a:ext cx="7924800" cy="4616648"/>
          </a:xfrm>
          <a:prstGeom prst="rect">
            <a:avLst/>
          </a:prstGeom>
          <a:noFill/>
        </p:spPr>
        <p:txBody>
          <a:bodyPr wrap="square" rtlCol="0">
            <a:spAutoFit/>
          </a:bodyPr>
          <a:lstStyle/>
          <a:p>
            <a:r>
              <a:rPr lang="en-US" sz="2000" dirty="0"/>
              <a:t>All delivery units that are affected by major calamities in FY 2016 shall be ranked using the previous year’s data except for the information in the plus factor; provided however, that the delivery unit submits to the PMC a request for exemption for onward verification and approval of the </a:t>
            </a:r>
            <a:r>
              <a:rPr lang="en-US" sz="2000" dirty="0" smtClean="0"/>
              <a:t>DRRMS, with the </a:t>
            </a:r>
            <a:r>
              <a:rPr lang="en-US" sz="2000" dirty="0" err="1" smtClean="0"/>
              <a:t>ff</a:t>
            </a:r>
            <a:r>
              <a:rPr lang="en-US" sz="2000" dirty="0" smtClean="0"/>
              <a:t>:</a:t>
            </a:r>
          </a:p>
          <a:p>
            <a:endParaRPr lang="en-US" sz="2000" dirty="0" smtClean="0"/>
          </a:p>
          <a:p>
            <a:pPr marL="742950" lvl="1" indent="-285750">
              <a:spcAft>
                <a:spcPts val="1200"/>
              </a:spcAft>
              <a:buFont typeface="Wingdings" panose="05000000000000000000" pitchFamily="2" charset="2"/>
              <a:buChar char="ü"/>
            </a:pPr>
            <a:r>
              <a:rPr lang="en-US" dirty="0" smtClean="0"/>
              <a:t>List </a:t>
            </a:r>
            <a:r>
              <a:rPr lang="en-US" dirty="0"/>
              <a:t>of calamity-affected DepEd offices and/or </a:t>
            </a:r>
            <a:r>
              <a:rPr lang="en-US" dirty="0" smtClean="0"/>
              <a:t>schools;</a:t>
            </a:r>
            <a:endParaRPr lang="en-PH" dirty="0" smtClean="0"/>
          </a:p>
          <a:p>
            <a:pPr marL="742950" lvl="1" indent="-285750">
              <a:spcAft>
                <a:spcPts val="1200"/>
              </a:spcAft>
              <a:buFont typeface="Wingdings" panose="05000000000000000000" pitchFamily="2" charset="2"/>
              <a:buChar char="ü"/>
            </a:pPr>
            <a:r>
              <a:rPr lang="en-US" dirty="0" smtClean="0"/>
              <a:t>Preventive </a:t>
            </a:r>
            <a:r>
              <a:rPr lang="en-US" dirty="0"/>
              <a:t>measures/initiatives in times of calamity to show that the region, division and/or schools have established necessary precautions even prior to the </a:t>
            </a:r>
            <a:r>
              <a:rPr lang="en-US" dirty="0" smtClean="0"/>
              <a:t>calamity;</a:t>
            </a:r>
          </a:p>
          <a:p>
            <a:pPr marL="742950" lvl="1" indent="-285750">
              <a:spcAft>
                <a:spcPts val="1200"/>
              </a:spcAft>
              <a:buFont typeface="Wingdings" panose="05000000000000000000" pitchFamily="2" charset="2"/>
              <a:buChar char="ü"/>
            </a:pPr>
            <a:r>
              <a:rPr lang="en-US" dirty="0" smtClean="0"/>
              <a:t>Proof </a:t>
            </a:r>
            <a:r>
              <a:rPr lang="en-US" dirty="0"/>
              <a:t>of damage (if available); </a:t>
            </a:r>
            <a:r>
              <a:rPr lang="en-US" dirty="0" smtClean="0"/>
              <a:t>and</a:t>
            </a:r>
            <a:endParaRPr lang="en-PH" dirty="0" smtClean="0"/>
          </a:p>
          <a:p>
            <a:pPr marL="742950" lvl="1" indent="-285750">
              <a:spcAft>
                <a:spcPts val="1200"/>
              </a:spcAft>
              <a:buFont typeface="Wingdings" panose="05000000000000000000" pitchFamily="2" charset="2"/>
              <a:buChar char="ü"/>
            </a:pPr>
            <a:r>
              <a:rPr lang="en-US" dirty="0" smtClean="0"/>
              <a:t>Weekly </a:t>
            </a:r>
            <a:r>
              <a:rPr lang="en-US" dirty="0"/>
              <a:t>attendance of learners from the first to fourth Friday following date of resumption, as submitted by schools and consolidated by the divisions and region.</a:t>
            </a:r>
            <a:endParaRPr lang="en-US" sz="7200" dirty="0">
              <a:latin typeface="Franklin Gothic Book" panose="020B0503020102020204" pitchFamily="34" charset="0"/>
            </a:endParaRPr>
          </a:p>
        </p:txBody>
      </p:sp>
    </p:spTree>
    <p:extLst>
      <p:ext uri="{BB962C8B-B14F-4D97-AF65-F5344CB8AC3E}">
        <p14:creationId xmlns:p14="http://schemas.microsoft.com/office/powerpoint/2010/main" xmlns="" val="294439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26</a:t>
            </a:fld>
            <a:endParaRPr lang="fil-PH" dirty="0"/>
          </a:p>
        </p:txBody>
      </p:sp>
      <p:sp>
        <p:nvSpPr>
          <p:cNvPr id="3" name="TextBox 2"/>
          <p:cNvSpPr txBox="1"/>
          <p:nvPr/>
        </p:nvSpPr>
        <p:spPr>
          <a:xfrm>
            <a:off x="0"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Take note!</a:t>
            </a:r>
            <a:endParaRPr lang="en-PH" sz="4400" dirty="0">
              <a:solidFill>
                <a:srgbClr val="102947"/>
              </a:solidFill>
              <a:latin typeface="Franklin Gothic Medium" panose="020B0603020102020204" pitchFamily="34" charset="0"/>
            </a:endParaRPr>
          </a:p>
        </p:txBody>
      </p:sp>
      <p:sp>
        <p:nvSpPr>
          <p:cNvPr id="4" name="TextBox 3"/>
          <p:cNvSpPr txBox="1"/>
          <p:nvPr/>
        </p:nvSpPr>
        <p:spPr>
          <a:xfrm>
            <a:off x="457200" y="1143000"/>
            <a:ext cx="8229600" cy="4616648"/>
          </a:xfrm>
          <a:prstGeom prst="rect">
            <a:avLst/>
          </a:prstGeom>
          <a:noFill/>
        </p:spPr>
        <p:txBody>
          <a:bodyPr wrap="square" rtlCol="0">
            <a:spAutoFit/>
          </a:bodyPr>
          <a:lstStyle/>
          <a:p>
            <a:r>
              <a:rPr lang="en-US" sz="2000" dirty="0" smtClean="0"/>
              <a:t>Inconsistency </a:t>
            </a:r>
            <a:r>
              <a:rPr lang="en-US" sz="2000" dirty="0"/>
              <a:t>and inaccuracy of the compliance reports/certifications </a:t>
            </a:r>
            <a:r>
              <a:rPr lang="en-US" sz="2000" dirty="0" smtClean="0"/>
              <a:t>may </a:t>
            </a:r>
            <a:r>
              <a:rPr lang="en-US" sz="2000" dirty="0"/>
              <a:t>also be a ground for disqualification to the grant of PBB. Any </a:t>
            </a:r>
            <a:r>
              <a:rPr lang="en-US" sz="2000" dirty="0" smtClean="0"/>
              <a:t>agency/office, </a:t>
            </a:r>
            <a:r>
              <a:rPr lang="en-US" sz="2000" dirty="0"/>
              <a:t>which, upon the proper determination and due </a:t>
            </a:r>
            <a:r>
              <a:rPr lang="en-US" sz="2000" dirty="0" smtClean="0"/>
              <a:t>process, </a:t>
            </a:r>
            <a:r>
              <a:rPr lang="en-US" sz="2000" dirty="0"/>
              <a:t>has been proven to have committed any of the following prohibited acts shall be disqualified from the grant of the PBB in the succeeding year of its implementation</a:t>
            </a:r>
            <a:r>
              <a:rPr lang="en-US" sz="2000" dirty="0" smtClean="0"/>
              <a:t>.</a:t>
            </a:r>
          </a:p>
          <a:p>
            <a:endParaRPr lang="en-PH" sz="2000" dirty="0"/>
          </a:p>
          <a:p>
            <a:pPr lvl="2"/>
            <a:r>
              <a:rPr lang="en-US" sz="1600" b="1" dirty="0"/>
              <a:t>Misinterpretation in the submitted reports required for the PBB, commission of fraud in the payment of PBB, and violation of the provisions of appropriate </a:t>
            </a:r>
            <a:r>
              <a:rPr lang="en-US" sz="1600" b="1" dirty="0" smtClean="0"/>
              <a:t>issuances</a:t>
            </a:r>
            <a:endParaRPr lang="en-PH" dirty="0"/>
          </a:p>
          <a:p>
            <a:pPr lvl="2"/>
            <a:endParaRPr lang="en-US" sz="1600" dirty="0" smtClean="0"/>
          </a:p>
          <a:p>
            <a:pPr lvl="2"/>
            <a:r>
              <a:rPr lang="en-US" sz="1600" b="1" dirty="0" smtClean="0"/>
              <a:t>Evenly </a:t>
            </a:r>
            <a:r>
              <a:rPr lang="en-US" sz="1600" b="1" dirty="0"/>
              <a:t>distributing the PBB among employees in an agency, in violation of paying the PBB based in the ranking of delivery </a:t>
            </a:r>
            <a:r>
              <a:rPr lang="en-US" sz="1600" b="1" dirty="0" smtClean="0"/>
              <a:t>units</a:t>
            </a:r>
            <a:endParaRPr lang="en-PH" b="1" dirty="0"/>
          </a:p>
          <a:p>
            <a:endParaRPr lang="en-US" dirty="0" smtClean="0"/>
          </a:p>
          <a:p>
            <a:r>
              <a:rPr lang="en-US" sz="2000" dirty="0" smtClean="0"/>
              <a:t>Moreover</a:t>
            </a:r>
            <a:r>
              <a:rPr lang="en-US" sz="2000" dirty="0"/>
              <a:t>, the Civil Service Commission (CSC) or Ombudsman shall file the appropriate administrative </a:t>
            </a:r>
            <a:r>
              <a:rPr lang="en-US" sz="2000" dirty="0" smtClean="0"/>
              <a:t>cases.</a:t>
            </a:r>
          </a:p>
        </p:txBody>
      </p:sp>
    </p:spTree>
    <p:extLst>
      <p:ext uri="{BB962C8B-B14F-4D97-AF65-F5344CB8AC3E}">
        <p14:creationId xmlns:p14="http://schemas.microsoft.com/office/powerpoint/2010/main" xmlns="" val="8681301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27</a:t>
            </a:fld>
            <a:endParaRPr lang="fil-PH" dirty="0"/>
          </a:p>
        </p:txBody>
      </p:sp>
      <p:pic>
        <p:nvPicPr>
          <p:cNvPr id="3" name="Picture 2"/>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5284471" y="217593"/>
            <a:ext cx="1184123" cy="1184123"/>
          </a:xfrm>
          <a:prstGeom prst="rect">
            <a:avLst/>
          </a:prstGeom>
        </p:spPr>
      </p:pic>
      <p:cxnSp>
        <p:nvCxnSpPr>
          <p:cNvPr id="4" name="Straight Connector 3"/>
          <p:cNvCxnSpPr>
            <a:stCxn id="9" idx="2"/>
            <a:endCxn id="11" idx="0"/>
          </p:cNvCxnSpPr>
          <p:nvPr/>
        </p:nvCxnSpPr>
        <p:spPr>
          <a:xfrm>
            <a:off x="5876533" y="2478205"/>
            <a:ext cx="1" cy="771114"/>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7368033" y="3173545"/>
            <a:ext cx="842186" cy="842186"/>
          </a:xfrm>
          <a:prstGeom prst="rect">
            <a:avLst/>
          </a:prstGeom>
        </p:spPr>
      </p:pic>
      <p:pic>
        <p:nvPicPr>
          <p:cNvPr id="6" name="Picture 5"/>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295400" y="3406388"/>
            <a:ext cx="842186" cy="842186"/>
          </a:xfrm>
          <a:prstGeom prst="rect">
            <a:avLst/>
          </a:prstGeom>
        </p:spPr>
      </p:pic>
      <p:cxnSp>
        <p:nvCxnSpPr>
          <p:cNvPr id="7" name="Straight Connector 6"/>
          <p:cNvCxnSpPr>
            <a:stCxn id="11" idx="2"/>
            <a:endCxn id="12" idx="0"/>
          </p:cNvCxnSpPr>
          <p:nvPr/>
        </p:nvCxnSpPr>
        <p:spPr>
          <a:xfrm>
            <a:off x="5876534" y="3883339"/>
            <a:ext cx="0" cy="39339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2" idx="2"/>
            <a:endCxn id="13" idx="0"/>
          </p:cNvCxnSpPr>
          <p:nvPr/>
        </p:nvCxnSpPr>
        <p:spPr>
          <a:xfrm flipH="1">
            <a:off x="5876532" y="5181600"/>
            <a:ext cx="2" cy="390537"/>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51835" y="1351743"/>
            <a:ext cx="2249396" cy="1126462"/>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PH" sz="2800" b="1" i="0" u="none" strike="noStrike" kern="1200" cap="none" spc="-150" normalizeH="0" baseline="0" noProof="0" dirty="0" smtClean="0">
                <a:ln>
                  <a:noFill/>
                </a:ln>
                <a:solidFill>
                  <a:srgbClr val="7030A0"/>
                </a:solidFill>
                <a:effectLst/>
                <a:uLnTx/>
                <a:uFillTx/>
                <a:latin typeface="Franklin Gothic Book" panose="020B0503020102020204" pitchFamily="34" charset="0"/>
              </a:rPr>
              <a:t>Performance Management Committee</a:t>
            </a:r>
          </a:p>
        </p:txBody>
      </p:sp>
      <p:sp>
        <p:nvSpPr>
          <p:cNvPr id="10" name="TextBox 9"/>
          <p:cNvSpPr txBox="1"/>
          <p:nvPr/>
        </p:nvSpPr>
        <p:spPr>
          <a:xfrm>
            <a:off x="1941775" y="3173545"/>
            <a:ext cx="2045776" cy="117570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PH" sz="2200" b="1" i="0" u="none" strike="noStrike" kern="1200" cap="none" spc="-150" normalizeH="0" baseline="0" noProof="0" dirty="0" smtClean="0">
                <a:ln>
                  <a:noFill/>
                </a:ln>
                <a:solidFill>
                  <a:srgbClr val="7030A0"/>
                </a:solidFill>
                <a:effectLst/>
                <a:uLnTx/>
                <a:uFillTx/>
                <a:latin typeface="Franklin Gothic Book" panose="020B0503020102020204" pitchFamily="34" charset="0"/>
              </a:rPr>
              <a:t>Central Office</a:t>
            </a:r>
            <a:r>
              <a:rPr kumimoji="0" lang="en-PH" sz="2200" b="1" i="0" u="none" strike="noStrike" kern="1200" cap="none" spc="-150" normalizeH="0" noProof="0" dirty="0" smtClean="0">
                <a:ln>
                  <a:noFill/>
                </a:ln>
                <a:solidFill>
                  <a:srgbClr val="7030A0"/>
                </a:solidFill>
                <a:effectLst/>
                <a:uLnTx/>
                <a:uFillTx/>
                <a:latin typeface="Franklin Gothic Book" panose="020B0503020102020204" pitchFamily="34" charset="0"/>
              </a:rPr>
              <a:t> </a:t>
            </a:r>
            <a:r>
              <a:rPr lang="en-PH" sz="2200" b="1" spc="-150" dirty="0" smtClean="0">
                <a:solidFill>
                  <a:srgbClr val="7030A0"/>
                </a:solidFill>
                <a:latin typeface="Franklin Gothic Book" panose="020B0503020102020204" pitchFamily="34" charset="0"/>
              </a:rPr>
              <a:t>Performance Management Team (CO PMT)</a:t>
            </a:r>
            <a:endParaRPr kumimoji="0" lang="en-PH" sz="2200" b="1" i="0" u="none" strike="noStrike" kern="1200" cap="none" spc="-150" normalizeH="0" baseline="0" noProof="0" dirty="0" smtClean="0">
              <a:ln>
                <a:noFill/>
              </a:ln>
              <a:solidFill>
                <a:srgbClr val="7030A0"/>
              </a:solidFill>
              <a:effectLst/>
              <a:uLnTx/>
              <a:uFillTx/>
              <a:latin typeface="Franklin Gothic Book" panose="020B0503020102020204" pitchFamily="34" charset="0"/>
            </a:endParaRPr>
          </a:p>
        </p:txBody>
      </p:sp>
      <p:sp>
        <p:nvSpPr>
          <p:cNvPr id="11" name="TextBox 10"/>
          <p:cNvSpPr txBox="1"/>
          <p:nvPr/>
        </p:nvSpPr>
        <p:spPr>
          <a:xfrm>
            <a:off x="4144345" y="3249319"/>
            <a:ext cx="3464377" cy="63402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PH" sz="2200" b="1" spc="-150" dirty="0" smtClean="0">
                <a:solidFill>
                  <a:srgbClr val="7030A0"/>
                </a:solidFill>
                <a:latin typeface="Franklin Gothic Book" panose="020B0503020102020204" pitchFamily="34" charset="0"/>
              </a:rPr>
              <a:t>Regional </a:t>
            </a:r>
            <a:r>
              <a:rPr kumimoji="0" lang="en-PH" sz="2200" b="1" i="0" u="none" strike="noStrike" kern="1200" cap="none" spc="-150" normalizeH="0" baseline="0" noProof="0" dirty="0" smtClean="0">
                <a:ln>
                  <a:noFill/>
                </a:ln>
                <a:solidFill>
                  <a:srgbClr val="7030A0"/>
                </a:solidFill>
                <a:effectLst/>
                <a:uLnTx/>
                <a:uFillTx/>
                <a:latin typeface="Franklin Gothic Book" panose="020B0503020102020204" pitchFamily="34" charset="0"/>
              </a:rPr>
              <a:t>Office</a:t>
            </a:r>
            <a:r>
              <a:rPr kumimoji="0" lang="en-PH" sz="2200" b="1" i="0" u="none" strike="noStrike" kern="1200" cap="none" spc="-150" normalizeH="0" noProof="0" dirty="0" smtClean="0">
                <a:ln>
                  <a:noFill/>
                </a:ln>
                <a:solidFill>
                  <a:srgbClr val="7030A0"/>
                </a:solidFill>
                <a:effectLst/>
                <a:uLnTx/>
                <a:uFillTx/>
                <a:latin typeface="Franklin Gothic Book" panose="020B0503020102020204" pitchFamily="34" charset="0"/>
              </a:rPr>
              <a:t> </a:t>
            </a:r>
            <a:r>
              <a:rPr lang="en-PH" sz="2200" b="1" spc="-150" dirty="0" smtClean="0">
                <a:solidFill>
                  <a:srgbClr val="7030A0"/>
                </a:solidFill>
                <a:latin typeface="Franklin Gothic Book" panose="020B0503020102020204" pitchFamily="34" charset="0"/>
              </a:rPr>
              <a:t>Performance Management Team (RO PMT)</a:t>
            </a:r>
            <a:endParaRPr kumimoji="0" lang="en-PH" sz="2200" b="1" i="0" u="none" strike="noStrike" kern="1200" cap="none" spc="-150" normalizeH="0" baseline="0" noProof="0" dirty="0" smtClean="0">
              <a:ln>
                <a:noFill/>
              </a:ln>
              <a:solidFill>
                <a:srgbClr val="7030A0"/>
              </a:solidFill>
              <a:effectLst/>
              <a:uLnTx/>
              <a:uFillTx/>
              <a:latin typeface="Franklin Gothic Book" panose="020B0503020102020204" pitchFamily="34" charset="0"/>
            </a:endParaRPr>
          </a:p>
        </p:txBody>
      </p:sp>
      <p:sp>
        <p:nvSpPr>
          <p:cNvPr id="12" name="TextBox 11"/>
          <p:cNvSpPr txBox="1"/>
          <p:nvPr/>
        </p:nvSpPr>
        <p:spPr>
          <a:xfrm>
            <a:off x="4144345" y="4276737"/>
            <a:ext cx="3464377" cy="90486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PH" sz="2200" b="1" spc="-150" dirty="0" smtClean="0">
                <a:solidFill>
                  <a:srgbClr val="7030A0"/>
                </a:solidFill>
                <a:latin typeface="Franklin Gothic Book" panose="020B0503020102020204" pitchFamily="34" charset="0"/>
              </a:rPr>
              <a:t>Schools Division </a:t>
            </a:r>
            <a:r>
              <a:rPr kumimoji="0" lang="en-PH" sz="2200" b="1" i="0" u="none" strike="noStrike" kern="1200" cap="none" spc="-150" normalizeH="0" baseline="0" noProof="0" dirty="0" smtClean="0">
                <a:ln>
                  <a:noFill/>
                </a:ln>
                <a:solidFill>
                  <a:srgbClr val="7030A0"/>
                </a:solidFill>
                <a:effectLst/>
                <a:uLnTx/>
                <a:uFillTx/>
                <a:latin typeface="Franklin Gothic Book" panose="020B0503020102020204" pitchFamily="34" charset="0"/>
              </a:rPr>
              <a:t>Office</a:t>
            </a:r>
            <a:r>
              <a:rPr kumimoji="0" lang="en-PH" sz="2200" b="1" i="0" u="none" strike="noStrike" kern="1200" cap="none" spc="-150" normalizeH="0" noProof="0" dirty="0" smtClean="0">
                <a:ln>
                  <a:noFill/>
                </a:ln>
                <a:solidFill>
                  <a:srgbClr val="7030A0"/>
                </a:solidFill>
                <a:effectLst/>
                <a:uLnTx/>
                <a:uFillTx/>
                <a:latin typeface="Franklin Gothic Book" panose="020B0503020102020204" pitchFamily="34" charset="0"/>
              </a:rPr>
              <a:t> </a:t>
            </a:r>
            <a:r>
              <a:rPr lang="en-PH" sz="2200" b="1" spc="-150" dirty="0" smtClean="0">
                <a:solidFill>
                  <a:srgbClr val="7030A0"/>
                </a:solidFill>
                <a:latin typeface="Franklin Gothic Book" panose="020B0503020102020204" pitchFamily="34" charset="0"/>
              </a:rPr>
              <a:t>Performance Management Team (SDO PMT)</a:t>
            </a:r>
            <a:endParaRPr kumimoji="0" lang="en-PH" sz="2200" b="1" i="0" u="none" strike="noStrike" kern="1200" cap="none" spc="-150" normalizeH="0" baseline="0" noProof="0" dirty="0" smtClean="0">
              <a:ln>
                <a:noFill/>
              </a:ln>
              <a:solidFill>
                <a:srgbClr val="7030A0"/>
              </a:solidFill>
              <a:effectLst/>
              <a:uLnTx/>
              <a:uFillTx/>
              <a:latin typeface="Franklin Gothic Book" panose="020B0503020102020204" pitchFamily="34" charset="0"/>
            </a:endParaRPr>
          </a:p>
        </p:txBody>
      </p:sp>
      <p:sp>
        <p:nvSpPr>
          <p:cNvPr id="13" name="TextBox 12"/>
          <p:cNvSpPr txBox="1"/>
          <p:nvPr/>
        </p:nvSpPr>
        <p:spPr>
          <a:xfrm>
            <a:off x="4662106" y="5572137"/>
            <a:ext cx="2428852" cy="90486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PH" sz="2200" b="1" spc="-150" dirty="0" smtClean="0">
                <a:solidFill>
                  <a:srgbClr val="7030A0"/>
                </a:solidFill>
                <a:latin typeface="Franklin Gothic Book" panose="020B0503020102020204" pitchFamily="34" charset="0"/>
              </a:rPr>
              <a:t>School Performance Management Team </a:t>
            </a:r>
          </a:p>
          <a:p>
            <a:pPr marL="0" marR="0" lvl="0" indent="0" algn="ctr" defTabSz="914400" rtl="0" eaLnBrk="1" fontAlgn="auto" latinLnBrk="0" hangingPunct="1">
              <a:lnSpc>
                <a:spcPct val="80000"/>
              </a:lnSpc>
              <a:spcBef>
                <a:spcPts val="0"/>
              </a:spcBef>
              <a:spcAft>
                <a:spcPts val="0"/>
              </a:spcAft>
              <a:buClrTx/>
              <a:buSzTx/>
              <a:buFontTx/>
              <a:buNone/>
              <a:tabLst/>
              <a:defRPr/>
            </a:pPr>
            <a:r>
              <a:rPr lang="en-PH" sz="2200" b="1" spc="-150" dirty="0" smtClean="0">
                <a:solidFill>
                  <a:srgbClr val="7030A0"/>
                </a:solidFill>
                <a:latin typeface="Franklin Gothic Book" panose="020B0503020102020204" pitchFamily="34" charset="0"/>
              </a:rPr>
              <a:t>(School PMT)</a:t>
            </a:r>
            <a:endParaRPr kumimoji="0" lang="en-PH" sz="2200" b="1" i="0" u="none" strike="noStrike" kern="1200" cap="none" spc="-150" normalizeH="0" baseline="0" noProof="0" dirty="0" smtClean="0">
              <a:ln>
                <a:noFill/>
              </a:ln>
              <a:solidFill>
                <a:srgbClr val="7030A0"/>
              </a:solidFill>
              <a:effectLst/>
              <a:uLnTx/>
              <a:uFillTx/>
              <a:latin typeface="Franklin Gothic Book" panose="020B0503020102020204" pitchFamily="34" charset="0"/>
            </a:endParaRPr>
          </a:p>
        </p:txBody>
      </p:sp>
      <p:cxnSp>
        <p:nvCxnSpPr>
          <p:cNvPr id="14" name="Elbow Connector 13"/>
          <p:cNvCxnSpPr>
            <a:stCxn id="9" idx="2"/>
            <a:endCxn id="10" idx="0"/>
          </p:cNvCxnSpPr>
          <p:nvPr/>
        </p:nvCxnSpPr>
        <p:spPr>
          <a:xfrm rot="5400000">
            <a:off x="4072928" y="1369940"/>
            <a:ext cx="695340" cy="2911870"/>
          </a:xfrm>
          <a:prstGeom prst="bentConnector3">
            <a:avLst/>
          </a:prstGeom>
          <a:ln w="63500"/>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7368033" y="4306120"/>
            <a:ext cx="842186" cy="842186"/>
          </a:xfrm>
          <a:prstGeom prst="rect">
            <a:avLst/>
          </a:prstGeom>
        </p:spPr>
      </p:pic>
      <p:pic>
        <p:nvPicPr>
          <p:cNvPr id="16" name="Picture 15"/>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7368033" y="5490342"/>
            <a:ext cx="842186" cy="842186"/>
          </a:xfrm>
          <a:prstGeom prst="rect">
            <a:avLst/>
          </a:prstGeom>
        </p:spPr>
      </p:pic>
      <p:sp>
        <p:nvSpPr>
          <p:cNvPr id="17" name="TextBox 16"/>
          <p:cNvSpPr txBox="1"/>
          <p:nvPr/>
        </p:nvSpPr>
        <p:spPr>
          <a:xfrm>
            <a:off x="429002" y="382250"/>
            <a:ext cx="4219198" cy="1446550"/>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PMC and PMT Functionalities</a:t>
            </a:r>
            <a:endParaRPr lang="en-PH" sz="4400" dirty="0">
              <a:solidFill>
                <a:srgbClr val="102947"/>
              </a:solidFill>
              <a:latin typeface="Franklin Gothic Medium" panose="020B0603020102020204" pitchFamily="34" charset="0"/>
            </a:endParaRPr>
          </a:p>
        </p:txBody>
      </p:sp>
    </p:spTree>
    <p:extLst>
      <p:ext uri="{BB962C8B-B14F-4D97-AF65-F5344CB8AC3E}">
        <p14:creationId xmlns:p14="http://schemas.microsoft.com/office/powerpoint/2010/main" xmlns="" val="2681070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28</a:t>
            </a:fld>
            <a:endParaRPr lang="fil-PH" dirty="0"/>
          </a:p>
        </p:txBody>
      </p:sp>
      <p:sp>
        <p:nvSpPr>
          <p:cNvPr id="3" name="TextBox 2"/>
          <p:cNvSpPr txBox="1"/>
          <p:nvPr/>
        </p:nvSpPr>
        <p:spPr>
          <a:xfrm>
            <a:off x="0" y="392519"/>
            <a:ext cx="9144000" cy="707886"/>
          </a:xfrm>
          <a:prstGeom prst="rect">
            <a:avLst/>
          </a:prstGeom>
          <a:noFill/>
        </p:spPr>
        <p:txBody>
          <a:bodyPr wrap="square" rtlCol="0">
            <a:spAutoFit/>
          </a:bodyPr>
          <a:lstStyle/>
          <a:p>
            <a:pPr algn="ctr"/>
            <a:r>
              <a:rPr lang="en-PH" sz="4000" b="1" dirty="0" smtClean="0">
                <a:solidFill>
                  <a:srgbClr val="102947"/>
                </a:solidFill>
                <a:latin typeface="Franklin Gothic Medium" panose="020B0603020102020204" pitchFamily="34" charset="0"/>
              </a:rPr>
              <a:t>Performance Management Committee</a:t>
            </a:r>
            <a:endParaRPr lang="en-PH" sz="4000" dirty="0">
              <a:solidFill>
                <a:srgbClr val="102947"/>
              </a:solidFill>
              <a:latin typeface="Franklin Gothic Medium" panose="020B0603020102020204" pitchFamily="34" charset="0"/>
            </a:endParaRPr>
          </a:p>
        </p:txBody>
      </p:sp>
      <p:pic>
        <p:nvPicPr>
          <p:cNvPr id="4" name="Picture 3"/>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399973" y="1981202"/>
            <a:ext cx="1184123" cy="1184123"/>
          </a:xfrm>
          <a:prstGeom prst="rect">
            <a:avLst/>
          </a:prstGeom>
        </p:spPr>
      </p:pic>
      <p:pic>
        <p:nvPicPr>
          <p:cNvPr id="5" name="Picture 4"/>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2807911" y="1981202"/>
            <a:ext cx="1184123" cy="1184123"/>
          </a:xfrm>
          <a:prstGeom prst="rect">
            <a:avLst/>
          </a:prstGeom>
        </p:spPr>
      </p:pic>
      <p:pic>
        <p:nvPicPr>
          <p:cNvPr id="6" name="Picture 5"/>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2215849" y="1981202"/>
            <a:ext cx="1184123" cy="1184123"/>
          </a:xfrm>
          <a:prstGeom prst="rect">
            <a:avLst/>
          </a:prstGeom>
        </p:spPr>
      </p:pic>
      <p:pic>
        <p:nvPicPr>
          <p:cNvPr id="7" name="Picture 6"/>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623787" y="1981202"/>
            <a:ext cx="1184123" cy="1184123"/>
          </a:xfrm>
          <a:prstGeom prst="rect">
            <a:avLst/>
          </a:prstGeom>
        </p:spPr>
      </p:pic>
      <p:pic>
        <p:nvPicPr>
          <p:cNvPr id="8" name="Picture 7"/>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031725" y="1981202"/>
            <a:ext cx="1184123" cy="1184123"/>
          </a:xfrm>
          <a:prstGeom prst="rect">
            <a:avLst/>
          </a:prstGeom>
        </p:spPr>
      </p:pic>
      <p:pic>
        <p:nvPicPr>
          <p:cNvPr id="9" name="Picture 8"/>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439663" y="1981202"/>
            <a:ext cx="1184123" cy="1184123"/>
          </a:xfrm>
          <a:prstGeom prst="rect">
            <a:avLst/>
          </a:prstGeom>
        </p:spPr>
      </p:pic>
      <p:pic>
        <p:nvPicPr>
          <p:cNvPr id="10" name="Picture 9"/>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6952344" y="1981202"/>
            <a:ext cx="1184123" cy="1184123"/>
          </a:xfrm>
          <a:prstGeom prst="rect">
            <a:avLst/>
          </a:prstGeom>
        </p:spPr>
      </p:pic>
      <p:pic>
        <p:nvPicPr>
          <p:cNvPr id="11" name="Picture 10"/>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6360282" y="1981202"/>
            <a:ext cx="1184123" cy="1184123"/>
          </a:xfrm>
          <a:prstGeom prst="rect">
            <a:avLst/>
          </a:prstGeom>
        </p:spPr>
      </p:pic>
      <p:pic>
        <p:nvPicPr>
          <p:cNvPr id="12" name="Picture 11"/>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5768220" y="1981202"/>
            <a:ext cx="1184123" cy="1184123"/>
          </a:xfrm>
          <a:prstGeom prst="rect">
            <a:avLst/>
          </a:prstGeom>
        </p:spPr>
      </p:pic>
      <p:pic>
        <p:nvPicPr>
          <p:cNvPr id="13" name="Picture 12"/>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5176158" y="1981202"/>
            <a:ext cx="1184123" cy="1184123"/>
          </a:xfrm>
          <a:prstGeom prst="rect">
            <a:avLst/>
          </a:prstGeom>
        </p:spPr>
      </p:pic>
      <p:pic>
        <p:nvPicPr>
          <p:cNvPr id="14" name="Picture 13"/>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4584096" y="1981202"/>
            <a:ext cx="1184123" cy="1184123"/>
          </a:xfrm>
          <a:prstGeom prst="rect">
            <a:avLst/>
          </a:prstGeom>
        </p:spPr>
      </p:pic>
      <p:pic>
        <p:nvPicPr>
          <p:cNvPr id="15" name="Picture 14"/>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992034" y="1981202"/>
            <a:ext cx="1184123" cy="1184123"/>
          </a:xfrm>
          <a:prstGeom prst="rect">
            <a:avLst/>
          </a:prstGeom>
        </p:spPr>
      </p:pic>
      <p:pic>
        <p:nvPicPr>
          <p:cNvPr id="16" name="Picture 15"/>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7544405" y="1981201"/>
            <a:ext cx="1184123" cy="1184123"/>
          </a:xfrm>
          <a:prstGeom prst="rect">
            <a:avLst/>
          </a:prstGeom>
        </p:spPr>
      </p:pic>
      <p:sp>
        <p:nvSpPr>
          <p:cNvPr id="17" name="TextBox 16"/>
          <p:cNvSpPr txBox="1"/>
          <p:nvPr/>
        </p:nvSpPr>
        <p:spPr>
          <a:xfrm>
            <a:off x="565077" y="3367304"/>
            <a:ext cx="8578923" cy="1508105"/>
          </a:xfrm>
          <a:prstGeom prst="rect">
            <a:avLst/>
          </a:prstGeom>
          <a:noFill/>
        </p:spPr>
        <p:txBody>
          <a:bodyPr wrap="square" rtlCol="0">
            <a:spAutoFit/>
          </a:bodyPr>
          <a:lstStyle/>
          <a:p>
            <a:r>
              <a:rPr lang="en-PH" sz="2000" b="1" dirty="0" smtClean="0">
                <a:solidFill>
                  <a:srgbClr val="002060"/>
                </a:solidFill>
              </a:rPr>
              <a:t>Chairperson: 	</a:t>
            </a:r>
            <a:r>
              <a:rPr lang="en-PH" sz="2000" b="1" dirty="0" smtClean="0">
                <a:solidFill>
                  <a:srgbClr val="7030A0"/>
                </a:solidFill>
              </a:rPr>
              <a:t>Secretary</a:t>
            </a:r>
          </a:p>
          <a:p>
            <a:r>
              <a:rPr lang="en-PH" sz="2000" b="1" dirty="0" smtClean="0">
                <a:solidFill>
                  <a:srgbClr val="002060"/>
                </a:solidFill>
              </a:rPr>
              <a:t>Members: 	</a:t>
            </a:r>
            <a:r>
              <a:rPr lang="en-PH" sz="2000" b="1" dirty="0" smtClean="0">
                <a:solidFill>
                  <a:srgbClr val="7030A0"/>
                </a:solidFill>
              </a:rPr>
              <a:t>All Undersecretaries &amp; Assistant Secretaries</a:t>
            </a:r>
          </a:p>
          <a:p>
            <a:r>
              <a:rPr lang="en-PH" sz="1600" b="1" dirty="0">
                <a:solidFill>
                  <a:srgbClr val="7030A0"/>
                </a:solidFill>
              </a:rPr>
              <a:t>	</a:t>
            </a:r>
            <a:r>
              <a:rPr lang="en-PH" sz="1600" b="1" dirty="0" smtClean="0">
                <a:solidFill>
                  <a:srgbClr val="7030A0"/>
                </a:solidFill>
              </a:rPr>
              <a:t>	One (1) Representative from the Association of DepEd Directors</a:t>
            </a:r>
          </a:p>
          <a:p>
            <a:r>
              <a:rPr lang="en-PH" sz="1600" b="1" dirty="0" smtClean="0">
                <a:solidFill>
                  <a:srgbClr val="7030A0"/>
                </a:solidFill>
              </a:rPr>
              <a:t>		One (1) Representative from an accredited union of the department</a:t>
            </a:r>
          </a:p>
          <a:p>
            <a:r>
              <a:rPr lang="en-PH" sz="2000" b="1" dirty="0" smtClean="0">
                <a:solidFill>
                  <a:srgbClr val="002060"/>
                </a:solidFill>
              </a:rPr>
              <a:t>Secretariat: 	</a:t>
            </a:r>
            <a:r>
              <a:rPr lang="en-PH" sz="2000" b="1" dirty="0" smtClean="0">
                <a:solidFill>
                  <a:srgbClr val="7030A0"/>
                </a:solidFill>
              </a:rPr>
              <a:t>BHROD &amp; Planning Service</a:t>
            </a:r>
            <a:endParaRPr lang="en-PH" sz="2000" b="1" dirty="0">
              <a:solidFill>
                <a:srgbClr val="7030A0"/>
              </a:solidFill>
            </a:endParaRPr>
          </a:p>
        </p:txBody>
      </p:sp>
      <p:pic>
        <p:nvPicPr>
          <p:cNvPr id="18" name="Picture 17"/>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52400" y="1981200"/>
            <a:ext cx="1184123" cy="1184123"/>
          </a:xfrm>
          <a:prstGeom prst="rect">
            <a:avLst/>
          </a:prstGeom>
        </p:spPr>
      </p:pic>
      <p:pic>
        <p:nvPicPr>
          <p:cNvPr id="20" name="Picture 19"/>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8153400" y="1984264"/>
            <a:ext cx="1184123" cy="1184123"/>
          </a:xfrm>
          <a:prstGeom prst="rect">
            <a:avLst/>
          </a:prstGeom>
        </p:spPr>
      </p:pic>
    </p:spTree>
    <p:extLst>
      <p:ext uri="{BB962C8B-B14F-4D97-AF65-F5344CB8AC3E}">
        <p14:creationId xmlns:p14="http://schemas.microsoft.com/office/powerpoint/2010/main" xmlns="" val="3825281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29</a:t>
            </a:fld>
            <a:endParaRPr lang="fil-PH" dirty="0"/>
          </a:p>
        </p:txBody>
      </p:sp>
      <p:sp>
        <p:nvSpPr>
          <p:cNvPr id="3" name="TextBox 2"/>
          <p:cNvSpPr txBox="1"/>
          <p:nvPr/>
        </p:nvSpPr>
        <p:spPr>
          <a:xfrm>
            <a:off x="0" y="392519"/>
            <a:ext cx="9144000" cy="707886"/>
          </a:xfrm>
          <a:prstGeom prst="rect">
            <a:avLst/>
          </a:prstGeom>
          <a:noFill/>
        </p:spPr>
        <p:txBody>
          <a:bodyPr wrap="square" rtlCol="0">
            <a:spAutoFit/>
          </a:bodyPr>
          <a:lstStyle/>
          <a:p>
            <a:pPr algn="ctr"/>
            <a:r>
              <a:rPr lang="en-PH" sz="4000" b="1" dirty="0" smtClean="0">
                <a:solidFill>
                  <a:srgbClr val="102947"/>
                </a:solidFill>
                <a:latin typeface="Franklin Gothic Medium" panose="020B0603020102020204" pitchFamily="34" charset="0"/>
              </a:rPr>
              <a:t>Performance Management Committee</a:t>
            </a:r>
            <a:endParaRPr lang="en-PH" sz="4000" dirty="0">
              <a:solidFill>
                <a:srgbClr val="102947"/>
              </a:solidFill>
              <a:latin typeface="Franklin Gothic Medium" panose="020B0603020102020204" pitchFamily="34" charset="0"/>
            </a:endParaRPr>
          </a:p>
        </p:txBody>
      </p:sp>
      <p:sp>
        <p:nvSpPr>
          <p:cNvPr id="21" name="TextBox 20"/>
          <p:cNvSpPr txBox="1"/>
          <p:nvPr/>
        </p:nvSpPr>
        <p:spPr>
          <a:xfrm>
            <a:off x="304800" y="1524000"/>
            <a:ext cx="8534400" cy="461664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b="1" dirty="0" smtClean="0">
                <a:solidFill>
                  <a:srgbClr val="7030A0"/>
                </a:solidFill>
                <a:latin typeface="Franklin Gothic Book" panose="020B0503020102020204" pitchFamily="34" charset="0"/>
              </a:rPr>
              <a:t>Lead</a:t>
            </a:r>
            <a:r>
              <a:rPr lang="en-US" sz="2400" dirty="0" smtClean="0">
                <a:solidFill>
                  <a:srgbClr val="7030A0"/>
                </a:solidFill>
                <a:latin typeface="Franklin Gothic Book" panose="020B0503020102020204" pitchFamily="34" charset="0"/>
              </a:rPr>
              <a:t> </a:t>
            </a:r>
            <a:r>
              <a:rPr lang="en-US" sz="2400" dirty="0">
                <a:solidFill>
                  <a:srgbClr val="7030A0"/>
                </a:solidFill>
                <a:latin typeface="Franklin Gothic Book" panose="020B0503020102020204" pitchFamily="34" charset="0"/>
              </a:rPr>
              <a:t>and </a:t>
            </a:r>
            <a:r>
              <a:rPr lang="en-US" sz="2400" b="1" dirty="0">
                <a:solidFill>
                  <a:srgbClr val="7030A0"/>
                </a:solidFill>
                <a:latin typeface="Franklin Gothic Book" panose="020B0503020102020204" pitchFamily="34" charset="0"/>
              </a:rPr>
              <a:t>supervise</a:t>
            </a:r>
            <a:r>
              <a:rPr lang="en-US" sz="2400" dirty="0">
                <a:solidFill>
                  <a:srgbClr val="7030A0"/>
                </a:solidFill>
                <a:latin typeface="Franklin Gothic Book" panose="020B0503020102020204" pitchFamily="34" charset="0"/>
              </a:rPr>
              <a:t> the </a:t>
            </a:r>
            <a:r>
              <a:rPr lang="en-US" sz="2400" b="1" dirty="0">
                <a:solidFill>
                  <a:srgbClr val="7030A0"/>
                </a:solidFill>
                <a:latin typeface="Franklin Gothic Book" panose="020B0503020102020204" pitchFamily="34" charset="0"/>
              </a:rPr>
              <a:t>overall implementation of the </a:t>
            </a:r>
            <a:r>
              <a:rPr lang="en-US" sz="2400" b="1" dirty="0" smtClean="0">
                <a:solidFill>
                  <a:srgbClr val="7030A0"/>
                </a:solidFill>
                <a:latin typeface="Franklin Gothic Book" panose="020B0503020102020204" pitchFamily="34" charset="0"/>
              </a:rPr>
              <a:t>PBB</a:t>
            </a:r>
            <a:r>
              <a:rPr lang="en-US" sz="2400" dirty="0" smtClean="0">
                <a:solidFill>
                  <a:srgbClr val="7030A0"/>
                </a:solidFill>
                <a:latin typeface="Franklin Gothic Book" panose="020B0503020102020204" pitchFamily="34" charset="0"/>
              </a:rPr>
              <a:t> </a:t>
            </a:r>
          </a:p>
          <a:p>
            <a:pPr marL="285750" indent="-285750">
              <a:spcAft>
                <a:spcPts val="1200"/>
              </a:spcAft>
              <a:buFont typeface="Arial" panose="020B0604020202020204" pitchFamily="34" charset="0"/>
              <a:buChar char="•"/>
            </a:pPr>
            <a:r>
              <a:rPr lang="en-US" sz="2400" dirty="0">
                <a:solidFill>
                  <a:srgbClr val="7030A0"/>
                </a:solidFill>
                <a:latin typeface="Franklin Gothic Book" panose="020B0503020102020204" pitchFamily="34" charset="0"/>
              </a:rPr>
              <a:t>I</a:t>
            </a:r>
            <a:r>
              <a:rPr lang="en-US" sz="2400" dirty="0" smtClean="0">
                <a:solidFill>
                  <a:srgbClr val="7030A0"/>
                </a:solidFill>
                <a:latin typeface="Franklin Gothic Book" panose="020B0503020102020204" pitchFamily="34" charset="0"/>
              </a:rPr>
              <a:t>n </a:t>
            </a:r>
            <a:r>
              <a:rPr lang="en-US" sz="2400" dirty="0">
                <a:solidFill>
                  <a:srgbClr val="7030A0"/>
                </a:solidFill>
                <a:latin typeface="Franklin Gothic Book" panose="020B0503020102020204" pitchFamily="34" charset="0"/>
              </a:rPr>
              <a:t>charge of the </a:t>
            </a:r>
            <a:r>
              <a:rPr lang="en-US" sz="2400" b="1" dirty="0">
                <a:solidFill>
                  <a:srgbClr val="7030A0"/>
                </a:solidFill>
                <a:latin typeface="Franklin Gothic Book" panose="020B0503020102020204" pitchFamily="34" charset="0"/>
              </a:rPr>
              <a:t>compliance to agency requirements </a:t>
            </a:r>
            <a:r>
              <a:rPr lang="en-US" sz="2400" dirty="0">
                <a:solidFill>
                  <a:srgbClr val="7030A0"/>
                </a:solidFill>
                <a:latin typeface="Franklin Gothic Book" panose="020B0503020102020204" pitchFamily="34" charset="0"/>
              </a:rPr>
              <a:t>for the grant of the PBB, and the </a:t>
            </a:r>
            <a:r>
              <a:rPr lang="en-US" sz="2400" b="1" dirty="0">
                <a:solidFill>
                  <a:srgbClr val="7030A0"/>
                </a:solidFill>
                <a:latin typeface="Franklin Gothic Book" panose="020B0503020102020204" pitchFamily="34" charset="0"/>
              </a:rPr>
              <a:t>submission of necessary reports </a:t>
            </a:r>
            <a:r>
              <a:rPr lang="en-US" sz="2400" dirty="0">
                <a:solidFill>
                  <a:srgbClr val="7030A0"/>
                </a:solidFill>
                <a:latin typeface="Franklin Gothic Book" panose="020B0503020102020204" pitchFamily="34" charset="0"/>
              </a:rPr>
              <a:t>to the AO25 Interagency Task Force, and other validating agencies, as </a:t>
            </a:r>
            <a:r>
              <a:rPr lang="en-US" sz="2400" dirty="0" smtClean="0">
                <a:solidFill>
                  <a:srgbClr val="7030A0"/>
                </a:solidFill>
                <a:latin typeface="Franklin Gothic Book" panose="020B0503020102020204" pitchFamily="34" charset="0"/>
              </a:rPr>
              <a:t>necessary</a:t>
            </a:r>
            <a:endParaRPr lang="en-PH" sz="2400" dirty="0">
              <a:solidFill>
                <a:srgbClr val="7030A0"/>
              </a:solidFill>
              <a:latin typeface="Franklin Gothic Book" panose="020B0503020102020204" pitchFamily="34" charset="0"/>
            </a:endParaRPr>
          </a:p>
          <a:p>
            <a:pPr marL="285750" indent="-285750">
              <a:spcAft>
                <a:spcPts val="1200"/>
              </a:spcAft>
              <a:buFont typeface="Arial" panose="020B0604020202020204" pitchFamily="34" charset="0"/>
              <a:buChar char="•"/>
            </a:pPr>
            <a:r>
              <a:rPr lang="en-US" sz="2400" b="1" dirty="0" smtClean="0">
                <a:solidFill>
                  <a:srgbClr val="7030A0"/>
                </a:solidFill>
                <a:latin typeface="Franklin Gothic Book" panose="020B0503020102020204" pitchFamily="34" charset="0"/>
              </a:rPr>
              <a:t>Convene </a:t>
            </a:r>
            <a:r>
              <a:rPr lang="en-US" sz="2400" b="1" dirty="0">
                <a:solidFill>
                  <a:srgbClr val="7030A0"/>
                </a:solidFill>
                <a:latin typeface="Franklin Gothic Book" panose="020B0503020102020204" pitchFamily="34" charset="0"/>
              </a:rPr>
              <a:t>en banc</a:t>
            </a:r>
            <a:r>
              <a:rPr lang="en-US" sz="2400" dirty="0">
                <a:solidFill>
                  <a:srgbClr val="7030A0"/>
                </a:solidFill>
                <a:latin typeface="Franklin Gothic Book" panose="020B0503020102020204" pitchFamily="34" charset="0"/>
              </a:rPr>
              <a:t> to ensure that the provisions of </a:t>
            </a:r>
            <a:r>
              <a:rPr lang="en-US" sz="2400" dirty="0" smtClean="0">
                <a:solidFill>
                  <a:srgbClr val="7030A0"/>
                </a:solidFill>
                <a:latin typeface="Franklin Gothic Book" panose="020B0503020102020204" pitchFamily="34" charset="0"/>
              </a:rPr>
              <a:t>the PBB guidelines, </a:t>
            </a:r>
            <a:r>
              <a:rPr lang="en-US" sz="2400" dirty="0">
                <a:solidFill>
                  <a:srgbClr val="7030A0"/>
                </a:solidFill>
                <a:latin typeface="Franklin Gothic Book" panose="020B0503020102020204" pitchFamily="34" charset="0"/>
              </a:rPr>
              <a:t>and other related issuances are complied </a:t>
            </a:r>
            <a:r>
              <a:rPr lang="en-US" sz="2400" dirty="0" smtClean="0">
                <a:solidFill>
                  <a:srgbClr val="7030A0"/>
                </a:solidFill>
                <a:latin typeface="Franklin Gothic Book" panose="020B0503020102020204" pitchFamily="34" charset="0"/>
              </a:rPr>
              <a:t>with </a:t>
            </a:r>
          </a:p>
          <a:p>
            <a:pPr marL="285750" indent="-285750">
              <a:spcAft>
                <a:spcPts val="1200"/>
              </a:spcAft>
              <a:buFont typeface="Arial" panose="020B0604020202020204" pitchFamily="34" charset="0"/>
              <a:buChar char="•"/>
            </a:pPr>
            <a:r>
              <a:rPr lang="en-US" sz="2400" dirty="0">
                <a:solidFill>
                  <a:srgbClr val="7030A0"/>
                </a:solidFill>
                <a:latin typeface="Franklin Gothic Book" panose="020B0503020102020204" pitchFamily="34" charset="0"/>
              </a:rPr>
              <a:t>Assign </a:t>
            </a:r>
            <a:r>
              <a:rPr lang="en-US" sz="2400" b="1" dirty="0">
                <a:solidFill>
                  <a:srgbClr val="7030A0"/>
                </a:solidFill>
                <a:latin typeface="Franklin Gothic Book" panose="020B0503020102020204" pitchFamily="34" charset="0"/>
              </a:rPr>
              <a:t>specific tasks to each </a:t>
            </a:r>
            <a:r>
              <a:rPr lang="en-US" sz="2400" b="1" dirty="0" smtClean="0">
                <a:solidFill>
                  <a:srgbClr val="7030A0"/>
                </a:solidFill>
                <a:latin typeface="Franklin Gothic Book" panose="020B0503020102020204" pitchFamily="34" charset="0"/>
              </a:rPr>
              <a:t>member</a:t>
            </a:r>
            <a:r>
              <a:rPr lang="en-US" sz="2400" dirty="0" smtClean="0">
                <a:solidFill>
                  <a:srgbClr val="7030A0"/>
                </a:solidFill>
                <a:latin typeface="Franklin Gothic Book" panose="020B0503020102020204" pitchFamily="34" charset="0"/>
              </a:rPr>
              <a:t> </a:t>
            </a:r>
            <a:r>
              <a:rPr lang="en-US" sz="2400" dirty="0">
                <a:solidFill>
                  <a:srgbClr val="7030A0"/>
                </a:solidFill>
                <a:latin typeface="Franklin Gothic Book" panose="020B0503020102020204" pitchFamily="34" charset="0"/>
              </a:rPr>
              <a:t>to ensure achievement of performance targets, compliance with the Agency’s Good Governance Conditions, and timely implementation of the performance review and </a:t>
            </a:r>
            <a:r>
              <a:rPr lang="en-US" sz="2400" dirty="0" smtClean="0">
                <a:solidFill>
                  <a:srgbClr val="7030A0"/>
                </a:solidFill>
                <a:latin typeface="Franklin Gothic Book" panose="020B0503020102020204" pitchFamily="34" charset="0"/>
              </a:rPr>
              <a:t>evaluation</a:t>
            </a:r>
          </a:p>
        </p:txBody>
      </p:sp>
    </p:spTree>
    <p:extLst>
      <p:ext uri="{BB962C8B-B14F-4D97-AF65-F5344CB8AC3E}">
        <p14:creationId xmlns:p14="http://schemas.microsoft.com/office/powerpoint/2010/main" xmlns="" val="292749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3</a:t>
            </a:fld>
            <a:endParaRPr lang="fil-PH" dirty="0"/>
          </a:p>
        </p:txBody>
      </p:sp>
      <p:sp>
        <p:nvSpPr>
          <p:cNvPr id="3" name="TextBox 2"/>
          <p:cNvSpPr txBox="1"/>
          <p:nvPr/>
        </p:nvSpPr>
        <p:spPr>
          <a:xfrm>
            <a:off x="44496"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Objectives of PBB</a:t>
            </a:r>
            <a:endParaRPr lang="en-PH" sz="4400" dirty="0">
              <a:solidFill>
                <a:srgbClr val="102947"/>
              </a:solidFill>
              <a:latin typeface="Franklin Gothic Medium" panose="020B0603020102020204" pitchFamily="34" charset="0"/>
            </a:endParaRPr>
          </a:p>
        </p:txBody>
      </p:sp>
      <p:sp>
        <p:nvSpPr>
          <p:cNvPr id="4" name="TextBox 3"/>
          <p:cNvSpPr txBox="1"/>
          <p:nvPr/>
        </p:nvSpPr>
        <p:spPr>
          <a:xfrm>
            <a:off x="304800" y="1524000"/>
            <a:ext cx="8534400" cy="4847481"/>
          </a:xfrm>
          <a:prstGeom prst="rect">
            <a:avLst/>
          </a:prstGeom>
          <a:noFill/>
        </p:spPr>
        <p:txBody>
          <a:bodyPr wrap="square" rtlCol="0">
            <a:spAutoFit/>
          </a:bodyPr>
          <a:lstStyle/>
          <a:p>
            <a:pPr marL="457200" indent="-457200">
              <a:spcAft>
                <a:spcPts val="1800"/>
              </a:spcAft>
              <a:buAutoNum type="arabicPeriod"/>
            </a:pPr>
            <a:r>
              <a:rPr lang="en-US" sz="2400" dirty="0" smtClean="0">
                <a:latin typeface="Franklin Gothic Book" panose="020B0503020102020204" pitchFamily="34" charset="0"/>
              </a:rPr>
              <a:t>Rationalize </a:t>
            </a:r>
            <a:r>
              <a:rPr lang="en-US" sz="2400" dirty="0">
                <a:latin typeface="Franklin Gothic Book" panose="020B0503020102020204" pitchFamily="34" charset="0"/>
              </a:rPr>
              <a:t>the incentive system in government which was previously characterized by across-the-board bonuses that are given uniformly to civil servants.</a:t>
            </a:r>
          </a:p>
          <a:p>
            <a:pPr marL="457200" indent="-457200">
              <a:spcAft>
                <a:spcPts val="1800"/>
              </a:spcAft>
              <a:buAutoNum type="arabicPeriod"/>
            </a:pPr>
            <a:r>
              <a:rPr lang="en-US" sz="2400" dirty="0">
                <a:latin typeface="Franklin Gothic Book" panose="020B0503020102020204" pitchFamily="34" charset="0"/>
              </a:rPr>
              <a:t>Strengthen the performance monitoring and appraisal systems based on existing systems like the </a:t>
            </a:r>
            <a:r>
              <a:rPr lang="en-US" sz="2400" dirty="0" smtClean="0">
                <a:latin typeface="Franklin Gothic Book" panose="020B0503020102020204" pitchFamily="34" charset="0"/>
              </a:rPr>
              <a:t>OPIF, SPMS, and RBPMS.</a:t>
            </a:r>
            <a:endParaRPr lang="en-US" sz="2400" dirty="0">
              <a:latin typeface="Franklin Gothic Book" panose="020B0503020102020204" pitchFamily="34" charset="0"/>
            </a:endParaRPr>
          </a:p>
          <a:p>
            <a:pPr marL="457200" indent="-457200">
              <a:spcAft>
                <a:spcPts val="1800"/>
              </a:spcAft>
              <a:buAutoNum type="arabicPeriod"/>
            </a:pPr>
            <a:r>
              <a:rPr lang="en-US" sz="2400" dirty="0">
                <a:latin typeface="Franklin Gothic Book" panose="020B0503020102020204" pitchFamily="34" charset="0"/>
              </a:rPr>
              <a:t>Improve service delivery by linking personnel incentives to the bureau or delivery unit’s performance and recognizing and rewarding exemplary </a:t>
            </a:r>
            <a:r>
              <a:rPr lang="en-US" sz="2400" dirty="0" smtClean="0">
                <a:latin typeface="Franklin Gothic Book" panose="020B0503020102020204" pitchFamily="34" charset="0"/>
              </a:rPr>
              <a:t>performance.</a:t>
            </a:r>
            <a:endParaRPr lang="en-US" sz="2400" dirty="0">
              <a:latin typeface="Franklin Gothic Book" panose="020B0503020102020204" pitchFamily="34" charset="0"/>
            </a:endParaRPr>
          </a:p>
          <a:p>
            <a:pPr marL="457200" indent="-457200">
              <a:spcAft>
                <a:spcPts val="1800"/>
              </a:spcAft>
              <a:buAutoNum type="arabicPeriod"/>
            </a:pPr>
            <a:r>
              <a:rPr lang="en-US" sz="2400" dirty="0">
                <a:latin typeface="Franklin Gothic Book" panose="020B0503020102020204" pitchFamily="34" charset="0"/>
              </a:rPr>
              <a:t>Motivate higher performance and greater </a:t>
            </a:r>
            <a:r>
              <a:rPr lang="en-US" sz="2400" dirty="0" smtClean="0">
                <a:latin typeface="Franklin Gothic Book" panose="020B0503020102020204" pitchFamily="34" charset="0"/>
              </a:rPr>
              <a:t>accountability, </a:t>
            </a:r>
            <a:r>
              <a:rPr lang="en-US" sz="2400" dirty="0">
                <a:latin typeface="Franklin Gothic Book" panose="020B0503020102020204" pitchFamily="34" charset="0"/>
              </a:rPr>
              <a:t>and ensure the accomplishment of commitments and </a:t>
            </a:r>
            <a:r>
              <a:rPr lang="en-US" sz="2400" dirty="0" smtClean="0">
                <a:latin typeface="Franklin Gothic Book" panose="020B0503020102020204" pitchFamily="34" charset="0"/>
              </a:rPr>
              <a:t>targets.</a:t>
            </a:r>
            <a:endParaRPr lang="en-US" sz="2400" dirty="0">
              <a:latin typeface="Franklin Gothic Book" panose="020B0503020102020204" pitchFamily="34" charset="0"/>
            </a:endParaRPr>
          </a:p>
        </p:txBody>
      </p:sp>
      <p:sp>
        <p:nvSpPr>
          <p:cNvPr id="8" name="Rectangle 7"/>
          <p:cNvSpPr/>
          <p:nvPr/>
        </p:nvSpPr>
        <p:spPr>
          <a:xfrm>
            <a:off x="0" y="0"/>
            <a:ext cx="4537014" cy="6553200"/>
          </a:xfrm>
          <a:prstGeom prst="rect">
            <a:avLst/>
          </a:prstGeom>
          <a:solidFill>
            <a:schemeClr val="accent1">
              <a:alpha val="90000"/>
            </a:schemeClr>
          </a:solidFill>
          <a:ln>
            <a:solidFill>
              <a:schemeClr val="accent1">
                <a:shade val="5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600" b="1" dirty="0" smtClean="0"/>
              <a:t>Agency and Individual Eligibility</a:t>
            </a:r>
          </a:p>
          <a:p>
            <a:pPr algn="ctr"/>
            <a:r>
              <a:rPr lang="en-US" sz="2800" b="1" dirty="0" smtClean="0"/>
              <a:t>(MC 2016-1)</a:t>
            </a:r>
            <a:endParaRPr lang="en-PH" sz="2800" b="1" dirty="0" smtClean="0"/>
          </a:p>
        </p:txBody>
      </p:sp>
      <p:sp>
        <p:nvSpPr>
          <p:cNvPr id="11" name="Rectangle 10"/>
          <p:cNvSpPr/>
          <p:nvPr/>
        </p:nvSpPr>
        <p:spPr>
          <a:xfrm>
            <a:off x="4598276" y="0"/>
            <a:ext cx="4537014" cy="6553200"/>
          </a:xfrm>
          <a:prstGeom prst="rect">
            <a:avLst/>
          </a:prstGeom>
          <a:solidFill>
            <a:schemeClr val="accent1">
              <a:alpha val="90000"/>
            </a:schemeClr>
          </a:solidFill>
          <a:ln>
            <a:solidFill>
              <a:schemeClr val="accent1">
                <a:shade val="5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600" b="1" dirty="0" smtClean="0"/>
              <a:t>Ranking of</a:t>
            </a:r>
            <a:br>
              <a:rPr lang="en-PH" sz="3600" b="1" dirty="0" smtClean="0"/>
            </a:br>
            <a:r>
              <a:rPr lang="en-PH" sz="3600" b="1" dirty="0" smtClean="0"/>
              <a:t>Delivery Units and Individuals</a:t>
            </a:r>
          </a:p>
          <a:p>
            <a:pPr algn="ctr"/>
            <a:r>
              <a:rPr lang="en-US" sz="2800" b="1" dirty="0" smtClean="0"/>
              <a:t>(DO 53, s.2017)</a:t>
            </a:r>
            <a:endParaRPr lang="en-PH" sz="2800" b="1" dirty="0" smtClean="0"/>
          </a:p>
        </p:txBody>
      </p:sp>
    </p:spTree>
    <p:extLst>
      <p:ext uri="{BB962C8B-B14F-4D97-AF65-F5344CB8AC3E}">
        <p14:creationId xmlns:p14="http://schemas.microsoft.com/office/powerpoint/2010/main" xmlns="" val="10993996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30</a:t>
            </a:fld>
            <a:endParaRPr lang="fil-PH" dirty="0"/>
          </a:p>
        </p:txBody>
      </p:sp>
      <p:sp>
        <p:nvSpPr>
          <p:cNvPr id="3" name="TextBox 2"/>
          <p:cNvSpPr txBox="1"/>
          <p:nvPr/>
        </p:nvSpPr>
        <p:spPr>
          <a:xfrm>
            <a:off x="0" y="392519"/>
            <a:ext cx="9144000" cy="707886"/>
          </a:xfrm>
          <a:prstGeom prst="rect">
            <a:avLst/>
          </a:prstGeom>
          <a:noFill/>
        </p:spPr>
        <p:txBody>
          <a:bodyPr wrap="square" rtlCol="0">
            <a:spAutoFit/>
          </a:bodyPr>
          <a:lstStyle/>
          <a:p>
            <a:pPr algn="ctr"/>
            <a:r>
              <a:rPr lang="en-PH" sz="4000" b="1" dirty="0" smtClean="0">
                <a:solidFill>
                  <a:srgbClr val="102947"/>
                </a:solidFill>
                <a:latin typeface="Franklin Gothic Medium" panose="020B0603020102020204" pitchFamily="34" charset="0"/>
              </a:rPr>
              <a:t>Performance Management Committee</a:t>
            </a:r>
            <a:endParaRPr lang="en-PH" sz="4000" dirty="0">
              <a:solidFill>
                <a:srgbClr val="102947"/>
              </a:solidFill>
              <a:latin typeface="Franklin Gothic Medium" panose="020B0603020102020204" pitchFamily="34" charset="0"/>
            </a:endParaRPr>
          </a:p>
        </p:txBody>
      </p:sp>
      <p:sp>
        <p:nvSpPr>
          <p:cNvPr id="21" name="TextBox 20"/>
          <p:cNvSpPr txBox="1"/>
          <p:nvPr/>
        </p:nvSpPr>
        <p:spPr>
          <a:xfrm>
            <a:off x="304800" y="1621572"/>
            <a:ext cx="8534400"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b="1" dirty="0">
                <a:solidFill>
                  <a:srgbClr val="7030A0"/>
                </a:solidFill>
                <a:latin typeface="Franklin Gothic Book" panose="020B0503020102020204" pitchFamily="34" charset="0"/>
              </a:rPr>
              <a:t>S</a:t>
            </a:r>
            <a:r>
              <a:rPr lang="en-US" sz="2400" b="1" dirty="0" smtClean="0">
                <a:solidFill>
                  <a:srgbClr val="7030A0"/>
                </a:solidFill>
                <a:latin typeface="Franklin Gothic Book" panose="020B0503020102020204" pitchFamily="34" charset="0"/>
              </a:rPr>
              <a:t>ole </a:t>
            </a:r>
            <a:r>
              <a:rPr lang="en-US" sz="2400" b="1" dirty="0">
                <a:solidFill>
                  <a:srgbClr val="7030A0"/>
                </a:solidFill>
                <a:latin typeface="Franklin Gothic Book" panose="020B0503020102020204" pitchFamily="34" charset="0"/>
              </a:rPr>
              <a:t>authority to approve, and amend all policies regarding the internal guidelines</a:t>
            </a:r>
            <a:r>
              <a:rPr lang="en-US" sz="2400" dirty="0">
                <a:solidFill>
                  <a:srgbClr val="7030A0"/>
                </a:solidFill>
                <a:latin typeface="Franklin Gothic Book" panose="020B0503020102020204" pitchFamily="34" charset="0"/>
              </a:rPr>
              <a:t> for the implementation of the </a:t>
            </a:r>
            <a:r>
              <a:rPr lang="en-US" sz="2400" dirty="0" smtClean="0">
                <a:solidFill>
                  <a:srgbClr val="7030A0"/>
                </a:solidFill>
                <a:latin typeface="Franklin Gothic Book" panose="020B0503020102020204" pitchFamily="34" charset="0"/>
              </a:rPr>
              <a:t>PBB</a:t>
            </a:r>
          </a:p>
          <a:p>
            <a:pPr marL="285750" indent="-285750">
              <a:spcAft>
                <a:spcPts val="1200"/>
              </a:spcAft>
              <a:buFont typeface="Arial" panose="020B0604020202020204" pitchFamily="34" charset="0"/>
              <a:buChar char="•"/>
            </a:pPr>
            <a:r>
              <a:rPr lang="en-US" sz="2400" dirty="0">
                <a:solidFill>
                  <a:srgbClr val="7030A0"/>
                </a:solidFill>
                <a:latin typeface="Franklin Gothic Book" panose="020B0503020102020204" pitchFamily="34" charset="0"/>
              </a:rPr>
              <a:t>F</a:t>
            </a:r>
            <a:r>
              <a:rPr lang="en-US" sz="2400" dirty="0" smtClean="0">
                <a:solidFill>
                  <a:srgbClr val="7030A0"/>
                </a:solidFill>
                <a:latin typeface="Franklin Gothic Book" panose="020B0503020102020204" pitchFamily="34" charset="0"/>
              </a:rPr>
              <a:t>inal </a:t>
            </a:r>
            <a:r>
              <a:rPr lang="en-US" sz="2400" dirty="0">
                <a:solidFill>
                  <a:srgbClr val="7030A0"/>
                </a:solidFill>
                <a:latin typeface="Franklin Gothic Book" panose="020B0503020102020204" pitchFamily="34" charset="0"/>
              </a:rPr>
              <a:t>deciding authority regarding appeals of individual eligibility for the grant of the </a:t>
            </a:r>
            <a:r>
              <a:rPr lang="en-US" sz="2400" dirty="0" smtClean="0">
                <a:solidFill>
                  <a:srgbClr val="7030A0"/>
                </a:solidFill>
                <a:latin typeface="Franklin Gothic Book" panose="020B0503020102020204" pitchFamily="34" charset="0"/>
              </a:rPr>
              <a:t>PBB</a:t>
            </a:r>
            <a:endParaRPr lang="en-US" sz="2400" dirty="0">
              <a:solidFill>
                <a:srgbClr val="7030A0"/>
              </a:solidFill>
              <a:latin typeface="Franklin Gothic Book" panose="020B0503020102020204" pitchFamily="34" charset="0"/>
            </a:endParaRPr>
          </a:p>
          <a:p>
            <a:pPr marL="285750" indent="-285750">
              <a:spcAft>
                <a:spcPts val="1200"/>
              </a:spcAft>
              <a:buFont typeface="Arial" panose="020B0604020202020204" pitchFamily="34" charset="0"/>
              <a:buChar char="•"/>
            </a:pPr>
            <a:r>
              <a:rPr lang="en-US" sz="2400" b="1" dirty="0">
                <a:solidFill>
                  <a:srgbClr val="7030A0"/>
                </a:solidFill>
                <a:latin typeface="Franklin Gothic Book" panose="020B0503020102020204" pitchFamily="34" charset="0"/>
              </a:rPr>
              <a:t>Deciding authority </a:t>
            </a:r>
            <a:r>
              <a:rPr lang="en-US" sz="2400" dirty="0">
                <a:solidFill>
                  <a:srgbClr val="7030A0"/>
                </a:solidFill>
                <a:latin typeface="Franklin Gothic Book" panose="020B0503020102020204" pitchFamily="34" charset="0"/>
              </a:rPr>
              <a:t>on </a:t>
            </a:r>
            <a:r>
              <a:rPr lang="en-US" sz="2400" b="1" dirty="0">
                <a:solidFill>
                  <a:srgbClr val="7030A0"/>
                </a:solidFill>
                <a:latin typeface="Franklin Gothic Book" panose="020B0503020102020204" pitchFamily="34" charset="0"/>
              </a:rPr>
              <a:t>isolation list of accountable officers </a:t>
            </a:r>
            <a:r>
              <a:rPr lang="en-US" sz="2400" dirty="0">
                <a:solidFill>
                  <a:srgbClr val="7030A0"/>
                </a:solidFill>
                <a:latin typeface="Franklin Gothic Book" panose="020B0503020102020204" pitchFamily="34" charset="0"/>
              </a:rPr>
              <a:t>for </a:t>
            </a:r>
            <a:r>
              <a:rPr lang="en-US" sz="2400" b="1" dirty="0">
                <a:solidFill>
                  <a:srgbClr val="7030A0"/>
                </a:solidFill>
                <a:latin typeface="Franklin Gothic Book" panose="020B0503020102020204" pitchFamily="34" charset="0"/>
              </a:rPr>
              <a:t>non compliance to Good Governance Conditions in the National </a:t>
            </a:r>
            <a:r>
              <a:rPr lang="en-US" sz="2400" b="1" dirty="0" smtClean="0">
                <a:solidFill>
                  <a:srgbClr val="7030A0"/>
                </a:solidFill>
                <a:latin typeface="Franklin Gothic Book" panose="020B0503020102020204" pitchFamily="34" charset="0"/>
              </a:rPr>
              <a:t>Level</a:t>
            </a:r>
            <a:endParaRPr lang="en-PH" sz="2400" dirty="0">
              <a:solidFill>
                <a:srgbClr val="7030A0"/>
              </a:solidFill>
              <a:latin typeface="Franklin Gothic Book" panose="020B0503020102020204" pitchFamily="34" charset="0"/>
            </a:endParaRPr>
          </a:p>
          <a:p>
            <a:pPr marL="285750" indent="-285750">
              <a:spcAft>
                <a:spcPts val="1200"/>
              </a:spcAft>
              <a:buFont typeface="Arial" panose="020B0604020202020204" pitchFamily="34" charset="0"/>
              <a:buChar char="•"/>
            </a:pPr>
            <a:r>
              <a:rPr lang="en-US" sz="2400" b="1" dirty="0" smtClean="0">
                <a:solidFill>
                  <a:srgbClr val="7030A0"/>
                </a:solidFill>
                <a:latin typeface="Franklin Gothic Book" panose="020B0503020102020204" pitchFamily="34" charset="0"/>
              </a:rPr>
              <a:t>Constitute </a:t>
            </a:r>
            <a:r>
              <a:rPr lang="en-US" sz="2400" b="1" dirty="0">
                <a:solidFill>
                  <a:srgbClr val="7030A0"/>
                </a:solidFill>
                <a:latin typeface="Franklin Gothic Book" panose="020B0503020102020204" pitchFamily="34" charset="0"/>
              </a:rPr>
              <a:t>internal rules and regulations </a:t>
            </a:r>
            <a:r>
              <a:rPr lang="en-US" sz="2400" dirty="0">
                <a:solidFill>
                  <a:srgbClr val="7030A0"/>
                </a:solidFill>
                <a:latin typeface="Franklin Gothic Book" panose="020B0503020102020204" pitchFamily="34" charset="0"/>
              </a:rPr>
              <a:t>as needed in order to aid in the fulfillment of the roles mentioned </a:t>
            </a:r>
            <a:r>
              <a:rPr lang="en-US" sz="2400" dirty="0" smtClean="0">
                <a:solidFill>
                  <a:srgbClr val="7030A0"/>
                </a:solidFill>
                <a:latin typeface="Franklin Gothic Book" panose="020B0503020102020204" pitchFamily="34" charset="0"/>
              </a:rPr>
              <a:t>above</a:t>
            </a:r>
            <a:endParaRPr lang="en-PH" sz="2400" dirty="0">
              <a:solidFill>
                <a:srgbClr val="7030A0"/>
              </a:solidFill>
              <a:latin typeface="Franklin Gothic Book" panose="020B0503020102020204" pitchFamily="34" charset="0"/>
            </a:endParaRPr>
          </a:p>
        </p:txBody>
      </p:sp>
    </p:spTree>
    <p:extLst>
      <p:ext uri="{BB962C8B-B14F-4D97-AF65-F5344CB8AC3E}">
        <p14:creationId xmlns:p14="http://schemas.microsoft.com/office/powerpoint/2010/main" xmlns="" val="101742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31</a:t>
            </a:fld>
            <a:endParaRPr lang="fil-PH" dirty="0"/>
          </a:p>
        </p:txBody>
      </p:sp>
      <p:sp>
        <p:nvSpPr>
          <p:cNvPr id="3" name="TextBox 2"/>
          <p:cNvSpPr txBox="1"/>
          <p:nvPr/>
        </p:nvSpPr>
        <p:spPr>
          <a:xfrm>
            <a:off x="0" y="392519"/>
            <a:ext cx="9144000" cy="707886"/>
          </a:xfrm>
          <a:prstGeom prst="rect">
            <a:avLst/>
          </a:prstGeom>
          <a:noFill/>
        </p:spPr>
        <p:txBody>
          <a:bodyPr wrap="square" rtlCol="0">
            <a:spAutoFit/>
          </a:bodyPr>
          <a:lstStyle/>
          <a:p>
            <a:pPr algn="ctr"/>
            <a:r>
              <a:rPr lang="en-PH" sz="4000" b="1" dirty="0" smtClean="0">
                <a:solidFill>
                  <a:srgbClr val="102947"/>
                </a:solidFill>
                <a:latin typeface="Franklin Gothic Medium" panose="020B0603020102020204" pitchFamily="34" charset="0"/>
              </a:rPr>
              <a:t>Performance Management Teams</a:t>
            </a:r>
            <a:endParaRPr lang="en-PH" sz="4000" dirty="0">
              <a:solidFill>
                <a:srgbClr val="102947"/>
              </a:solidFill>
              <a:latin typeface="Franklin Gothic Medium" panose="020B0603020102020204" pitchFamily="34" charset="0"/>
            </a:endParaRPr>
          </a:p>
        </p:txBody>
      </p:sp>
    </p:spTree>
    <p:extLst>
      <p:ext uri="{BB962C8B-B14F-4D97-AF65-F5344CB8AC3E}">
        <p14:creationId xmlns:p14="http://schemas.microsoft.com/office/powerpoint/2010/main" xmlns="" val="3347875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32</a:t>
            </a:fld>
            <a:endParaRPr lang="fil-PH" dirty="0"/>
          </a:p>
        </p:txBody>
      </p:sp>
      <p:sp>
        <p:nvSpPr>
          <p:cNvPr id="4" name="TextBox 3"/>
          <p:cNvSpPr txBox="1"/>
          <p:nvPr/>
        </p:nvSpPr>
        <p:spPr>
          <a:xfrm>
            <a:off x="0" y="392519"/>
            <a:ext cx="9144000" cy="707886"/>
          </a:xfrm>
          <a:prstGeom prst="rect">
            <a:avLst/>
          </a:prstGeom>
          <a:noFill/>
        </p:spPr>
        <p:txBody>
          <a:bodyPr wrap="square" rtlCol="0">
            <a:spAutoFit/>
          </a:bodyPr>
          <a:lstStyle/>
          <a:p>
            <a:pPr algn="ctr"/>
            <a:r>
              <a:rPr lang="en-US" sz="4000" b="1" dirty="0" smtClean="0">
                <a:solidFill>
                  <a:srgbClr val="102947"/>
                </a:solidFill>
                <a:latin typeface="Franklin Gothic Medium" panose="020B0603020102020204" pitchFamily="34" charset="0"/>
              </a:rPr>
              <a:t>CO PMT</a:t>
            </a:r>
            <a:endParaRPr lang="en-PH" sz="4000" dirty="0">
              <a:solidFill>
                <a:srgbClr val="102947"/>
              </a:solidFill>
              <a:latin typeface="Franklin Gothic Medium" panose="020B0603020102020204" pitchFamily="34" charset="0"/>
            </a:endParaRPr>
          </a:p>
        </p:txBody>
      </p:sp>
      <p:pic>
        <p:nvPicPr>
          <p:cNvPr id="5" name="Picture 4"/>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7970458" y="1447800"/>
            <a:ext cx="1184123" cy="1184123"/>
          </a:xfrm>
          <a:prstGeom prst="rect">
            <a:avLst/>
          </a:prstGeom>
        </p:spPr>
      </p:pic>
      <p:pic>
        <p:nvPicPr>
          <p:cNvPr id="6" name="Picture 5"/>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7378397" y="2747463"/>
            <a:ext cx="1184123" cy="1184123"/>
          </a:xfrm>
          <a:prstGeom prst="rect">
            <a:avLst/>
          </a:prstGeom>
        </p:spPr>
      </p:pic>
      <p:pic>
        <p:nvPicPr>
          <p:cNvPr id="7" name="Picture 6"/>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6786335" y="2747463"/>
            <a:ext cx="1184123" cy="1184123"/>
          </a:xfrm>
          <a:prstGeom prst="rect">
            <a:avLst/>
          </a:prstGeom>
        </p:spPr>
      </p:pic>
      <p:pic>
        <p:nvPicPr>
          <p:cNvPr id="8" name="Picture 7"/>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6194273" y="2747463"/>
            <a:ext cx="1184123" cy="1184123"/>
          </a:xfrm>
          <a:prstGeom prst="rect">
            <a:avLst/>
          </a:prstGeom>
        </p:spPr>
      </p:pic>
      <p:pic>
        <p:nvPicPr>
          <p:cNvPr id="9" name="Picture 8"/>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5602211" y="2747463"/>
            <a:ext cx="1184123" cy="1184123"/>
          </a:xfrm>
          <a:prstGeom prst="rect">
            <a:avLst/>
          </a:prstGeom>
        </p:spPr>
      </p:pic>
      <p:pic>
        <p:nvPicPr>
          <p:cNvPr id="10" name="Picture 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5010149" y="2747463"/>
            <a:ext cx="1184123" cy="1184123"/>
          </a:xfrm>
          <a:prstGeom prst="rect">
            <a:avLst/>
          </a:prstGeom>
        </p:spPr>
      </p:pic>
      <p:pic>
        <p:nvPicPr>
          <p:cNvPr id="11" name="Picture 10"/>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865715" y="2747463"/>
            <a:ext cx="1184123" cy="1184123"/>
          </a:xfrm>
          <a:prstGeom prst="rect">
            <a:avLst/>
          </a:prstGeom>
        </p:spPr>
      </p:pic>
      <p:pic>
        <p:nvPicPr>
          <p:cNvPr id="12" name="Picture 11"/>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7378397" y="1447800"/>
            <a:ext cx="1184123" cy="1184123"/>
          </a:xfrm>
          <a:prstGeom prst="rect">
            <a:avLst/>
          </a:prstGeom>
        </p:spPr>
      </p:pic>
      <p:pic>
        <p:nvPicPr>
          <p:cNvPr id="13" name="Picture 12"/>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6786335" y="1447800"/>
            <a:ext cx="1184123" cy="1184123"/>
          </a:xfrm>
          <a:prstGeom prst="rect">
            <a:avLst/>
          </a:prstGeom>
        </p:spPr>
      </p:pic>
      <p:pic>
        <p:nvPicPr>
          <p:cNvPr id="14" name="Picture 13"/>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6194273" y="1447800"/>
            <a:ext cx="1184123" cy="1184123"/>
          </a:xfrm>
          <a:prstGeom prst="rect">
            <a:avLst/>
          </a:prstGeom>
        </p:spPr>
      </p:pic>
      <p:pic>
        <p:nvPicPr>
          <p:cNvPr id="15" name="Picture 14"/>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5602211" y="1447800"/>
            <a:ext cx="1184123" cy="1184123"/>
          </a:xfrm>
          <a:prstGeom prst="rect">
            <a:avLst/>
          </a:prstGeom>
        </p:spPr>
      </p:pic>
      <p:pic>
        <p:nvPicPr>
          <p:cNvPr id="16" name="Picture 15"/>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5010149" y="1447800"/>
            <a:ext cx="1184123" cy="1184123"/>
          </a:xfrm>
          <a:prstGeom prst="rect">
            <a:avLst/>
          </a:prstGeom>
        </p:spPr>
      </p:pic>
      <p:pic>
        <p:nvPicPr>
          <p:cNvPr id="17" name="Picture 16"/>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7970458" y="2747463"/>
            <a:ext cx="1184123" cy="1184123"/>
          </a:xfrm>
          <a:prstGeom prst="rect">
            <a:avLst/>
          </a:prstGeom>
        </p:spPr>
      </p:pic>
      <p:sp>
        <p:nvSpPr>
          <p:cNvPr id="18" name="TextBox 17"/>
          <p:cNvSpPr txBox="1"/>
          <p:nvPr/>
        </p:nvSpPr>
        <p:spPr>
          <a:xfrm>
            <a:off x="76200" y="4114800"/>
            <a:ext cx="8991600" cy="2431435"/>
          </a:xfrm>
          <a:prstGeom prst="rect">
            <a:avLst/>
          </a:prstGeom>
          <a:noFill/>
        </p:spPr>
        <p:txBody>
          <a:bodyPr wrap="square" rtlCol="0">
            <a:spAutoFit/>
          </a:bodyPr>
          <a:lstStyle/>
          <a:p>
            <a:r>
              <a:rPr lang="en-PH" sz="2000" b="1" dirty="0" smtClean="0">
                <a:solidFill>
                  <a:srgbClr val="002060"/>
                </a:solidFill>
              </a:rPr>
              <a:t>Chairperson: 		</a:t>
            </a:r>
            <a:r>
              <a:rPr lang="en-PH" sz="2000" b="1" dirty="0" err="1" smtClean="0">
                <a:solidFill>
                  <a:srgbClr val="7030A0"/>
                </a:solidFill>
              </a:rPr>
              <a:t>Usec</a:t>
            </a:r>
            <a:r>
              <a:rPr lang="en-PH" sz="2000" b="1" dirty="0" smtClean="0">
                <a:solidFill>
                  <a:srgbClr val="7030A0"/>
                </a:solidFill>
              </a:rPr>
              <a:t>. for Planning and Field Operations</a:t>
            </a:r>
          </a:p>
          <a:p>
            <a:r>
              <a:rPr lang="en-PH" sz="2000" b="1" dirty="0" smtClean="0">
                <a:solidFill>
                  <a:srgbClr val="002060"/>
                </a:solidFill>
              </a:rPr>
              <a:t>Co-Chairperson</a:t>
            </a:r>
            <a:r>
              <a:rPr lang="en-PH" sz="2000" b="1" dirty="0">
                <a:solidFill>
                  <a:srgbClr val="002060"/>
                </a:solidFill>
              </a:rPr>
              <a:t>: 	</a:t>
            </a:r>
            <a:r>
              <a:rPr lang="en-PH" sz="2000" b="1" dirty="0" err="1" smtClean="0">
                <a:solidFill>
                  <a:srgbClr val="7030A0"/>
                </a:solidFill>
              </a:rPr>
              <a:t>Usec</a:t>
            </a:r>
            <a:r>
              <a:rPr lang="en-PH" sz="2000" b="1" dirty="0">
                <a:solidFill>
                  <a:srgbClr val="7030A0"/>
                </a:solidFill>
              </a:rPr>
              <a:t>. for </a:t>
            </a:r>
            <a:r>
              <a:rPr lang="en-PH" sz="2000" b="1" dirty="0" smtClean="0">
                <a:solidFill>
                  <a:srgbClr val="7030A0"/>
                </a:solidFill>
              </a:rPr>
              <a:t>Finance – Budget Performance </a:t>
            </a:r>
            <a:r>
              <a:rPr lang="en-PH" sz="2000" b="1" dirty="0" err="1" smtClean="0">
                <a:solidFill>
                  <a:srgbClr val="7030A0"/>
                </a:solidFill>
              </a:rPr>
              <a:t>Mgt</a:t>
            </a:r>
            <a:endParaRPr lang="en-PH" sz="2000" b="1" dirty="0" smtClean="0">
              <a:solidFill>
                <a:srgbClr val="002060"/>
              </a:solidFill>
            </a:endParaRPr>
          </a:p>
          <a:p>
            <a:r>
              <a:rPr lang="en-PH" sz="2000" b="1" dirty="0" smtClean="0">
                <a:solidFill>
                  <a:srgbClr val="002060"/>
                </a:solidFill>
              </a:rPr>
              <a:t>Core Members: 	</a:t>
            </a:r>
            <a:r>
              <a:rPr lang="en-PH" sz="1500" b="1" dirty="0" smtClean="0">
                <a:solidFill>
                  <a:srgbClr val="7030A0"/>
                </a:solidFill>
              </a:rPr>
              <a:t>Heads* of BHROD, Planning Service, Finance Service, and NEAP</a:t>
            </a:r>
          </a:p>
          <a:p>
            <a:pPr marL="0" lvl="4"/>
            <a:r>
              <a:rPr lang="en-PH" sz="2000" b="1" dirty="0" smtClean="0">
                <a:solidFill>
                  <a:srgbClr val="002060"/>
                </a:solidFill>
              </a:rPr>
              <a:t>Regular Members: 	</a:t>
            </a:r>
            <a:r>
              <a:rPr lang="en-PH" b="1" dirty="0" smtClean="0">
                <a:solidFill>
                  <a:srgbClr val="7030A0"/>
                </a:solidFill>
              </a:rPr>
              <a:t>All Bureau and Service Heads* </a:t>
            </a:r>
          </a:p>
          <a:p>
            <a:pPr marL="0" lvl="4"/>
            <a:r>
              <a:rPr lang="en-PH" b="1" dirty="0">
                <a:solidFill>
                  <a:srgbClr val="7030A0"/>
                </a:solidFill>
              </a:rPr>
              <a:t>	</a:t>
            </a:r>
            <a:r>
              <a:rPr lang="en-PH" b="1" dirty="0" smtClean="0">
                <a:solidFill>
                  <a:srgbClr val="7030A0"/>
                </a:solidFill>
              </a:rPr>
              <a:t>		</a:t>
            </a:r>
            <a:r>
              <a:rPr lang="en-PH" sz="1500" b="1" dirty="0" smtClean="0">
                <a:solidFill>
                  <a:srgbClr val="7030A0"/>
                </a:solidFill>
              </a:rPr>
              <a:t>One (1) </a:t>
            </a:r>
            <a:r>
              <a:rPr lang="en-US" sz="1500" b="1" dirty="0" smtClean="0">
                <a:solidFill>
                  <a:srgbClr val="7030A0"/>
                </a:solidFill>
              </a:rPr>
              <a:t>Representative </a:t>
            </a:r>
            <a:r>
              <a:rPr lang="en-US" sz="1500" b="1" dirty="0">
                <a:solidFill>
                  <a:srgbClr val="7030A0"/>
                </a:solidFill>
              </a:rPr>
              <a:t>of an accredited union of the </a:t>
            </a:r>
            <a:r>
              <a:rPr lang="en-US" sz="1500" b="1" dirty="0" smtClean="0">
                <a:solidFill>
                  <a:srgbClr val="7030A0"/>
                </a:solidFill>
              </a:rPr>
              <a:t>department</a:t>
            </a:r>
          </a:p>
          <a:p>
            <a:pPr marL="0" lvl="4"/>
            <a:r>
              <a:rPr lang="en-PH" sz="2000" b="1" dirty="0" smtClean="0">
                <a:solidFill>
                  <a:srgbClr val="002060"/>
                </a:solidFill>
              </a:rPr>
              <a:t>Secretariat:	 </a:t>
            </a:r>
            <a:r>
              <a:rPr lang="en-PH" sz="2000" b="1" dirty="0">
                <a:solidFill>
                  <a:srgbClr val="002060"/>
                </a:solidFill>
              </a:rPr>
              <a:t>	</a:t>
            </a:r>
            <a:r>
              <a:rPr lang="en-PH" sz="2000" b="1" dirty="0" smtClean="0">
                <a:solidFill>
                  <a:srgbClr val="7030A0"/>
                </a:solidFill>
              </a:rPr>
              <a:t>BHROD-Personnel Division</a:t>
            </a:r>
            <a:endParaRPr lang="en-PH" sz="1500" b="1" dirty="0">
              <a:solidFill>
                <a:srgbClr val="7030A0"/>
              </a:solidFill>
            </a:endParaRPr>
          </a:p>
          <a:p>
            <a:endParaRPr lang="en-PH" sz="2000" b="1" dirty="0" smtClean="0">
              <a:solidFill>
                <a:srgbClr val="7030A0"/>
              </a:solidFill>
            </a:endParaRPr>
          </a:p>
          <a:p>
            <a:r>
              <a:rPr lang="en-PH" sz="1400" b="1" dirty="0" smtClean="0">
                <a:solidFill>
                  <a:srgbClr val="002060"/>
                </a:solidFill>
              </a:rPr>
              <a:t>* All Bureau and Service Heads must have an assigned Alternate Member</a:t>
            </a:r>
          </a:p>
        </p:txBody>
      </p:sp>
      <p:pic>
        <p:nvPicPr>
          <p:cNvPr id="19" name="Picture 18"/>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826026" y="2747463"/>
            <a:ext cx="1184123" cy="1184123"/>
          </a:xfrm>
          <a:prstGeom prst="rect">
            <a:avLst/>
          </a:prstGeom>
        </p:spPr>
      </p:pic>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233964" y="2747463"/>
            <a:ext cx="1184123" cy="1184123"/>
          </a:xfrm>
          <a:prstGeom prst="rect">
            <a:avLst/>
          </a:prstGeom>
        </p:spPr>
      </p:pic>
      <p:pic>
        <p:nvPicPr>
          <p:cNvPr id="21" name="Picture 20"/>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2641902" y="2747463"/>
            <a:ext cx="1184123" cy="1184123"/>
          </a:xfrm>
          <a:prstGeom prst="rect">
            <a:avLst/>
          </a:prstGeom>
        </p:spPr>
      </p:pic>
      <p:pic>
        <p:nvPicPr>
          <p:cNvPr id="22" name="Picture 21"/>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2049840" y="2747463"/>
            <a:ext cx="1184123" cy="1184123"/>
          </a:xfrm>
          <a:prstGeom prst="rect">
            <a:avLst/>
          </a:prstGeom>
        </p:spPr>
      </p:pic>
      <p:pic>
        <p:nvPicPr>
          <p:cNvPr id="23" name="Picture 22"/>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457778" y="2747463"/>
            <a:ext cx="1184123" cy="1184123"/>
          </a:xfrm>
          <a:prstGeom prst="rect">
            <a:avLst/>
          </a:prstGeom>
        </p:spPr>
      </p:pic>
      <p:pic>
        <p:nvPicPr>
          <p:cNvPr id="24" name="Picture 23"/>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4418087" y="2747463"/>
            <a:ext cx="1184123" cy="1184123"/>
          </a:xfrm>
          <a:prstGeom prst="rect">
            <a:avLst/>
          </a:prstGeom>
        </p:spPr>
      </p:pic>
      <p:pic>
        <p:nvPicPr>
          <p:cNvPr id="25" name="Picture 24"/>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04800" y="2743200"/>
            <a:ext cx="1184123" cy="1184123"/>
          </a:xfrm>
          <a:prstGeom prst="rect">
            <a:avLst/>
          </a:prstGeom>
        </p:spPr>
      </p:pic>
    </p:spTree>
    <p:extLst>
      <p:ext uri="{BB962C8B-B14F-4D97-AF65-F5344CB8AC3E}">
        <p14:creationId xmlns:p14="http://schemas.microsoft.com/office/powerpoint/2010/main" xmlns="" val="1568307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934200" y="6324600"/>
            <a:ext cx="2133600" cy="304800"/>
          </a:xfrm>
        </p:spPr>
        <p:txBody>
          <a:bodyPr/>
          <a:lstStyle/>
          <a:p>
            <a:fld id="{40CEB23D-5D9C-424D-A4B8-74E3F10BC318}" type="slidenum">
              <a:rPr lang="fil-PH" smtClean="0"/>
              <a:pPr/>
              <a:t>33</a:t>
            </a:fld>
            <a:endParaRPr lang="fil-PH" dirty="0"/>
          </a:p>
        </p:txBody>
      </p:sp>
      <p:sp>
        <p:nvSpPr>
          <p:cNvPr id="3" name="TextBox 2"/>
          <p:cNvSpPr txBox="1"/>
          <p:nvPr/>
        </p:nvSpPr>
        <p:spPr>
          <a:xfrm>
            <a:off x="0" y="392519"/>
            <a:ext cx="9144000" cy="707886"/>
          </a:xfrm>
          <a:prstGeom prst="rect">
            <a:avLst/>
          </a:prstGeom>
          <a:noFill/>
        </p:spPr>
        <p:txBody>
          <a:bodyPr wrap="square" rtlCol="0">
            <a:spAutoFit/>
          </a:bodyPr>
          <a:lstStyle/>
          <a:p>
            <a:pPr algn="ctr"/>
            <a:r>
              <a:rPr lang="en-US" sz="4000" b="1" dirty="0" smtClean="0">
                <a:solidFill>
                  <a:srgbClr val="102947"/>
                </a:solidFill>
                <a:latin typeface="Franklin Gothic Medium" panose="020B0603020102020204" pitchFamily="34" charset="0"/>
              </a:rPr>
              <a:t>RO PMT</a:t>
            </a:r>
            <a:endParaRPr lang="en-PH" sz="4000" dirty="0">
              <a:solidFill>
                <a:srgbClr val="102947"/>
              </a:solidFill>
              <a:latin typeface="Franklin Gothic Medium" panose="020B0603020102020204" pitchFamily="34" charset="0"/>
            </a:endParaRPr>
          </a:p>
        </p:txBody>
      </p:sp>
      <p:pic>
        <p:nvPicPr>
          <p:cNvPr id="4" name="Picture 3"/>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4736493" y="1600755"/>
            <a:ext cx="1184123" cy="1184123"/>
          </a:xfrm>
          <a:prstGeom prst="rect">
            <a:avLst/>
          </a:prstGeom>
        </p:spPr>
      </p:pic>
      <p:pic>
        <p:nvPicPr>
          <p:cNvPr id="5" name="Picture 4"/>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184124" y="1600755"/>
            <a:ext cx="1184123" cy="1184123"/>
          </a:xfrm>
          <a:prstGeom prst="rect">
            <a:avLst/>
          </a:prstGeom>
        </p:spPr>
      </p:pic>
      <p:pic>
        <p:nvPicPr>
          <p:cNvPr id="6" name="Picture 5"/>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592062" y="1600755"/>
            <a:ext cx="1184123" cy="1184123"/>
          </a:xfrm>
          <a:prstGeom prst="rect">
            <a:avLst/>
          </a:prstGeom>
        </p:spPr>
      </p:pic>
      <p:pic>
        <p:nvPicPr>
          <p:cNvPr id="7" name="Picture 6"/>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0" y="1600755"/>
            <a:ext cx="1184123" cy="1184123"/>
          </a:xfrm>
          <a:prstGeom prst="rect">
            <a:avLst/>
          </a:prstGeom>
        </p:spPr>
      </p:pic>
      <p:pic>
        <p:nvPicPr>
          <p:cNvPr id="8" name="Picture 7"/>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4144432" y="1600755"/>
            <a:ext cx="1184123" cy="1184123"/>
          </a:xfrm>
          <a:prstGeom prst="rect">
            <a:avLst/>
          </a:prstGeom>
        </p:spPr>
      </p:pic>
      <p:pic>
        <p:nvPicPr>
          <p:cNvPr id="9" name="Picture 8"/>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552370" y="1600755"/>
            <a:ext cx="1184123" cy="1184123"/>
          </a:xfrm>
          <a:prstGeom prst="rect">
            <a:avLst/>
          </a:prstGeom>
        </p:spPr>
      </p:pic>
      <p:pic>
        <p:nvPicPr>
          <p:cNvPr id="10" name="Picture 9"/>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2960308" y="1600755"/>
            <a:ext cx="1184123" cy="1184123"/>
          </a:xfrm>
          <a:prstGeom prst="rect">
            <a:avLst/>
          </a:prstGeom>
        </p:spPr>
      </p:pic>
      <p:pic>
        <p:nvPicPr>
          <p:cNvPr id="11" name="Picture 10"/>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2368246" y="1600755"/>
            <a:ext cx="1184123" cy="1184123"/>
          </a:xfrm>
          <a:prstGeom prst="rect">
            <a:avLst/>
          </a:prstGeom>
        </p:spPr>
      </p:pic>
      <p:pic>
        <p:nvPicPr>
          <p:cNvPr id="12" name="Picture 11"/>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776185" y="1600755"/>
            <a:ext cx="1184123" cy="1184123"/>
          </a:xfrm>
          <a:prstGeom prst="rect">
            <a:avLst/>
          </a:prstGeom>
        </p:spPr>
      </p:pic>
      <p:sp>
        <p:nvSpPr>
          <p:cNvPr id="13" name="TextBox 12"/>
          <p:cNvSpPr txBox="1"/>
          <p:nvPr/>
        </p:nvSpPr>
        <p:spPr>
          <a:xfrm>
            <a:off x="103307" y="2819400"/>
            <a:ext cx="8964493" cy="3754874"/>
          </a:xfrm>
          <a:prstGeom prst="rect">
            <a:avLst/>
          </a:prstGeom>
          <a:noFill/>
        </p:spPr>
        <p:txBody>
          <a:bodyPr wrap="square" rtlCol="0">
            <a:spAutoFit/>
          </a:bodyPr>
          <a:lstStyle/>
          <a:p>
            <a:r>
              <a:rPr lang="en-PH" sz="2000" b="1" dirty="0" smtClean="0">
                <a:solidFill>
                  <a:srgbClr val="002060"/>
                </a:solidFill>
              </a:rPr>
              <a:t>Chairperson: 	</a:t>
            </a:r>
            <a:r>
              <a:rPr lang="en-PH" sz="2000" b="1" dirty="0" smtClean="0">
                <a:solidFill>
                  <a:srgbClr val="7030A0"/>
                </a:solidFill>
              </a:rPr>
              <a:t>Assistant Regional Director</a:t>
            </a:r>
          </a:p>
          <a:p>
            <a:r>
              <a:rPr lang="en-PH" sz="2000" b="1" dirty="0" smtClean="0">
                <a:solidFill>
                  <a:srgbClr val="002060"/>
                </a:solidFill>
              </a:rPr>
              <a:t>Members: 	</a:t>
            </a:r>
            <a:r>
              <a:rPr lang="en-US" sz="1600" b="1" dirty="0" smtClean="0">
                <a:solidFill>
                  <a:srgbClr val="7030A0"/>
                </a:solidFill>
              </a:rPr>
              <a:t>One </a:t>
            </a:r>
            <a:r>
              <a:rPr lang="en-US" sz="1600" b="1" dirty="0">
                <a:solidFill>
                  <a:srgbClr val="7030A0"/>
                </a:solidFill>
              </a:rPr>
              <a:t>(1) Regional Planning </a:t>
            </a:r>
            <a:r>
              <a:rPr lang="en-US" sz="1600" b="1" dirty="0" smtClean="0">
                <a:solidFill>
                  <a:srgbClr val="7030A0"/>
                </a:solidFill>
              </a:rPr>
              <a:t>Officer</a:t>
            </a:r>
            <a:endParaRPr lang="en-PH" sz="1600" b="1" dirty="0" smtClean="0">
              <a:solidFill>
                <a:srgbClr val="7030A0"/>
              </a:solidFill>
            </a:endParaRPr>
          </a:p>
          <a:p>
            <a:pPr lvl="4"/>
            <a:r>
              <a:rPr lang="en-US" sz="1600" b="1" dirty="0" smtClean="0">
                <a:solidFill>
                  <a:srgbClr val="7030A0"/>
                </a:solidFill>
              </a:rPr>
              <a:t>One (1) Chief Finance Officer</a:t>
            </a:r>
            <a:endParaRPr lang="en-PH" sz="1600" b="1" dirty="0" smtClean="0">
              <a:solidFill>
                <a:srgbClr val="7030A0"/>
              </a:solidFill>
            </a:endParaRPr>
          </a:p>
          <a:p>
            <a:pPr lvl="4"/>
            <a:r>
              <a:rPr lang="en-US" sz="1600" b="1" dirty="0" smtClean="0">
                <a:solidFill>
                  <a:srgbClr val="7030A0"/>
                </a:solidFill>
              </a:rPr>
              <a:t>One </a:t>
            </a:r>
            <a:r>
              <a:rPr lang="en-US" sz="1600" b="1" dirty="0">
                <a:solidFill>
                  <a:srgbClr val="7030A0"/>
                </a:solidFill>
              </a:rPr>
              <a:t>(1) Chief Administrative Officer</a:t>
            </a:r>
            <a:endParaRPr lang="en-PH" sz="1600" b="1" dirty="0">
              <a:solidFill>
                <a:srgbClr val="7030A0"/>
              </a:solidFill>
            </a:endParaRPr>
          </a:p>
          <a:p>
            <a:pPr lvl="4"/>
            <a:r>
              <a:rPr lang="en-US" sz="1600" b="1" dirty="0">
                <a:solidFill>
                  <a:srgbClr val="7030A0"/>
                </a:solidFill>
              </a:rPr>
              <a:t>One (1) </a:t>
            </a:r>
            <a:r>
              <a:rPr lang="en-US" sz="1600" b="1" dirty="0" smtClean="0">
                <a:solidFill>
                  <a:srgbClr val="7030A0"/>
                </a:solidFill>
              </a:rPr>
              <a:t>Chief Education </a:t>
            </a:r>
            <a:r>
              <a:rPr lang="en-US" sz="1600" b="1" dirty="0">
                <a:solidFill>
                  <a:srgbClr val="7030A0"/>
                </a:solidFill>
              </a:rPr>
              <a:t>Supervisor </a:t>
            </a:r>
            <a:r>
              <a:rPr lang="en-US" sz="1600" b="1" dirty="0" smtClean="0">
                <a:solidFill>
                  <a:srgbClr val="7030A0"/>
                </a:solidFill>
              </a:rPr>
              <a:t>(HRDD)</a:t>
            </a:r>
          </a:p>
          <a:p>
            <a:pPr lvl="4"/>
            <a:r>
              <a:rPr lang="en-US" sz="1600" b="1" dirty="0" smtClean="0">
                <a:solidFill>
                  <a:srgbClr val="7030A0"/>
                </a:solidFill>
              </a:rPr>
              <a:t>One (1) Chief Education Supervisor (FTAD)</a:t>
            </a:r>
          </a:p>
          <a:p>
            <a:pPr lvl="4"/>
            <a:r>
              <a:rPr lang="en-US" sz="1600" b="1" dirty="0">
                <a:solidFill>
                  <a:srgbClr val="7030A0"/>
                </a:solidFill>
              </a:rPr>
              <a:t>One (1) Chief Education Supervisor </a:t>
            </a:r>
            <a:r>
              <a:rPr lang="en-US" sz="1600" b="1" dirty="0" smtClean="0">
                <a:solidFill>
                  <a:srgbClr val="7030A0"/>
                </a:solidFill>
              </a:rPr>
              <a:t>(QAD)</a:t>
            </a:r>
            <a:endParaRPr lang="en-PH" sz="1600" b="1" dirty="0">
              <a:solidFill>
                <a:srgbClr val="7030A0"/>
              </a:solidFill>
            </a:endParaRPr>
          </a:p>
          <a:p>
            <a:pPr lvl="4"/>
            <a:r>
              <a:rPr lang="en-US" sz="1400" b="1" dirty="0">
                <a:solidFill>
                  <a:srgbClr val="7030A0"/>
                </a:solidFill>
              </a:rPr>
              <a:t>One (1) Representative </a:t>
            </a:r>
            <a:r>
              <a:rPr lang="en-US" sz="1400" b="1" dirty="0" smtClean="0">
                <a:solidFill>
                  <a:srgbClr val="7030A0"/>
                </a:solidFill>
              </a:rPr>
              <a:t>of PASS</a:t>
            </a:r>
            <a:endParaRPr lang="en-PH" sz="1400" b="1" dirty="0">
              <a:solidFill>
                <a:srgbClr val="7030A0"/>
              </a:solidFill>
            </a:endParaRPr>
          </a:p>
          <a:p>
            <a:pPr lvl="4"/>
            <a:r>
              <a:rPr lang="en-US" sz="1400" b="1" dirty="0" smtClean="0">
                <a:solidFill>
                  <a:srgbClr val="7030A0"/>
                </a:solidFill>
              </a:rPr>
              <a:t>One </a:t>
            </a:r>
            <a:r>
              <a:rPr lang="en-US" sz="1400" b="1" dirty="0">
                <a:solidFill>
                  <a:srgbClr val="7030A0"/>
                </a:solidFill>
              </a:rPr>
              <a:t>(1) Representative </a:t>
            </a:r>
            <a:r>
              <a:rPr lang="en-US" sz="1400" b="1" dirty="0" smtClean="0">
                <a:solidFill>
                  <a:srgbClr val="7030A0"/>
                </a:solidFill>
              </a:rPr>
              <a:t>of PESPA</a:t>
            </a:r>
            <a:endParaRPr lang="en-US" sz="1400" b="1" dirty="0">
              <a:solidFill>
                <a:srgbClr val="7030A0"/>
              </a:solidFill>
            </a:endParaRPr>
          </a:p>
          <a:p>
            <a:pPr lvl="4"/>
            <a:r>
              <a:rPr lang="en-US" sz="1400" b="1" dirty="0">
                <a:solidFill>
                  <a:srgbClr val="7030A0"/>
                </a:solidFill>
              </a:rPr>
              <a:t>One (1) Representative </a:t>
            </a:r>
            <a:r>
              <a:rPr lang="en-US" sz="1400" b="1" dirty="0" smtClean="0">
                <a:solidFill>
                  <a:srgbClr val="7030A0"/>
                </a:solidFill>
              </a:rPr>
              <a:t>of NAPSSPHIL or NAPSSHI</a:t>
            </a:r>
            <a:endParaRPr lang="en-PH" sz="1400" b="1" dirty="0">
              <a:solidFill>
                <a:srgbClr val="7030A0"/>
              </a:solidFill>
            </a:endParaRPr>
          </a:p>
          <a:p>
            <a:pPr lvl="4"/>
            <a:r>
              <a:rPr lang="en-US" sz="1400" b="1" dirty="0" smtClean="0">
                <a:solidFill>
                  <a:srgbClr val="7030A0"/>
                </a:solidFill>
              </a:rPr>
              <a:t>One </a:t>
            </a:r>
            <a:r>
              <a:rPr lang="en-US" sz="1400" b="1" dirty="0">
                <a:solidFill>
                  <a:srgbClr val="7030A0"/>
                </a:solidFill>
              </a:rPr>
              <a:t>(1) Representative from an accredited Teacher’s </a:t>
            </a:r>
            <a:r>
              <a:rPr lang="en-US" sz="1400" b="1" dirty="0" smtClean="0">
                <a:solidFill>
                  <a:srgbClr val="7030A0"/>
                </a:solidFill>
              </a:rPr>
              <a:t>Association</a:t>
            </a:r>
          </a:p>
          <a:p>
            <a:pPr lvl="4"/>
            <a:r>
              <a:rPr lang="en-US" sz="1400" b="1" dirty="0">
                <a:solidFill>
                  <a:srgbClr val="7030A0"/>
                </a:solidFill>
              </a:rPr>
              <a:t>One (1) Regional Chapter Representative of an accredited union of the </a:t>
            </a:r>
            <a:r>
              <a:rPr lang="en-US" sz="1400" b="1" dirty="0" smtClean="0">
                <a:solidFill>
                  <a:srgbClr val="7030A0"/>
                </a:solidFill>
              </a:rPr>
              <a:t>department</a:t>
            </a:r>
            <a:endParaRPr lang="en-PH" sz="1400" b="1" dirty="0">
              <a:solidFill>
                <a:srgbClr val="7030A0"/>
              </a:solidFill>
            </a:endParaRPr>
          </a:p>
          <a:p>
            <a:r>
              <a:rPr lang="en-PH" sz="2000" b="1" dirty="0" smtClean="0">
                <a:solidFill>
                  <a:srgbClr val="002060"/>
                </a:solidFill>
              </a:rPr>
              <a:t>Secretariat: </a:t>
            </a:r>
            <a:r>
              <a:rPr lang="en-PH" sz="2000" b="1" dirty="0">
                <a:solidFill>
                  <a:srgbClr val="002060"/>
                </a:solidFill>
              </a:rPr>
              <a:t>	</a:t>
            </a:r>
            <a:r>
              <a:rPr lang="en-PH" sz="2000" b="1" dirty="0" smtClean="0">
                <a:solidFill>
                  <a:srgbClr val="7030A0"/>
                </a:solidFill>
              </a:rPr>
              <a:t>Administrative Division</a:t>
            </a:r>
          </a:p>
          <a:p>
            <a:r>
              <a:rPr lang="en-PH" sz="1400" b="1" i="1" dirty="0" smtClean="0">
                <a:solidFill>
                  <a:srgbClr val="002060"/>
                </a:solidFill>
              </a:rPr>
              <a:t/>
            </a:r>
            <a:br>
              <a:rPr lang="en-PH" sz="1400" b="1" i="1" dirty="0" smtClean="0">
                <a:solidFill>
                  <a:srgbClr val="002060"/>
                </a:solidFill>
              </a:rPr>
            </a:br>
            <a:r>
              <a:rPr lang="en-PH" sz="1400" b="1" i="1" dirty="0" smtClean="0">
                <a:solidFill>
                  <a:srgbClr val="002060"/>
                </a:solidFill>
              </a:rPr>
              <a:t>* </a:t>
            </a:r>
            <a:r>
              <a:rPr lang="en-PH" sz="1400" b="1" i="1" dirty="0">
                <a:solidFill>
                  <a:srgbClr val="002060"/>
                </a:solidFill>
              </a:rPr>
              <a:t>All </a:t>
            </a:r>
            <a:r>
              <a:rPr lang="en-PH" sz="1400" b="1" i="1" dirty="0" smtClean="0">
                <a:solidFill>
                  <a:srgbClr val="002060"/>
                </a:solidFill>
              </a:rPr>
              <a:t>members must </a:t>
            </a:r>
            <a:r>
              <a:rPr lang="en-PH" sz="1400" b="1" i="1" dirty="0">
                <a:solidFill>
                  <a:srgbClr val="002060"/>
                </a:solidFill>
              </a:rPr>
              <a:t>have an assigned Alternate </a:t>
            </a:r>
            <a:r>
              <a:rPr lang="en-PH" sz="1400" b="1" i="1" dirty="0" smtClean="0">
                <a:solidFill>
                  <a:srgbClr val="002060"/>
                </a:solidFill>
              </a:rPr>
              <a:t>Member</a:t>
            </a:r>
            <a:endParaRPr lang="en-PH" sz="1400" b="1" i="1" dirty="0">
              <a:solidFill>
                <a:srgbClr val="002060"/>
              </a:solidFill>
            </a:endParaRPr>
          </a:p>
        </p:txBody>
      </p:sp>
    </p:spTree>
    <p:extLst>
      <p:ext uri="{BB962C8B-B14F-4D97-AF65-F5344CB8AC3E}">
        <p14:creationId xmlns:p14="http://schemas.microsoft.com/office/powerpoint/2010/main" xmlns="" val="3088329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92519"/>
            <a:ext cx="9144000" cy="707886"/>
          </a:xfrm>
          <a:prstGeom prst="rect">
            <a:avLst/>
          </a:prstGeom>
          <a:noFill/>
        </p:spPr>
        <p:txBody>
          <a:bodyPr wrap="square" rtlCol="0">
            <a:spAutoFit/>
          </a:bodyPr>
          <a:lstStyle/>
          <a:p>
            <a:pPr algn="ctr"/>
            <a:r>
              <a:rPr lang="en-US" sz="4000" b="1" dirty="0" smtClean="0">
                <a:solidFill>
                  <a:srgbClr val="102947"/>
                </a:solidFill>
                <a:latin typeface="Franklin Gothic Medium" panose="020B0603020102020204" pitchFamily="34" charset="0"/>
              </a:rPr>
              <a:t>SDO PMT</a:t>
            </a:r>
            <a:endParaRPr lang="en-PH" sz="4000" dirty="0">
              <a:solidFill>
                <a:srgbClr val="102947"/>
              </a:solidFill>
              <a:latin typeface="Franklin Gothic Medium" panose="020B0603020102020204" pitchFamily="34" charset="0"/>
            </a:endParaRPr>
          </a:p>
        </p:txBody>
      </p:sp>
      <p:pic>
        <p:nvPicPr>
          <p:cNvPr id="14" name="Picture 13"/>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628569" y="1828800"/>
            <a:ext cx="1184123" cy="1184123"/>
          </a:xfrm>
          <a:prstGeom prst="rect">
            <a:avLst/>
          </a:prstGeom>
        </p:spPr>
      </p:pic>
      <p:pic>
        <p:nvPicPr>
          <p:cNvPr id="15" name="Picture 14"/>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76200" y="1828800"/>
            <a:ext cx="1184123" cy="1184123"/>
          </a:xfrm>
          <a:prstGeom prst="rect">
            <a:avLst/>
          </a:prstGeom>
        </p:spPr>
      </p:pic>
      <p:pic>
        <p:nvPicPr>
          <p:cNvPr id="16" name="Picture 15"/>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036508" y="1828800"/>
            <a:ext cx="1184123" cy="1184123"/>
          </a:xfrm>
          <a:prstGeom prst="rect">
            <a:avLst/>
          </a:prstGeom>
        </p:spPr>
      </p:pic>
      <p:pic>
        <p:nvPicPr>
          <p:cNvPr id="17" name="Picture 16"/>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2444446" y="1828800"/>
            <a:ext cx="1184123" cy="1184123"/>
          </a:xfrm>
          <a:prstGeom prst="rect">
            <a:avLst/>
          </a:prstGeom>
        </p:spPr>
      </p:pic>
      <p:pic>
        <p:nvPicPr>
          <p:cNvPr id="18" name="Picture 17"/>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852384" y="1828800"/>
            <a:ext cx="1184123" cy="1184123"/>
          </a:xfrm>
          <a:prstGeom prst="rect">
            <a:avLst/>
          </a:prstGeom>
        </p:spPr>
      </p:pic>
      <p:pic>
        <p:nvPicPr>
          <p:cNvPr id="19" name="Picture 18"/>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260322" y="1828800"/>
            <a:ext cx="1184123" cy="1184123"/>
          </a:xfrm>
          <a:prstGeom prst="rect">
            <a:avLst/>
          </a:prstGeom>
        </p:spPr>
      </p:pic>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668261" y="1828800"/>
            <a:ext cx="1184123" cy="1184123"/>
          </a:xfrm>
          <a:prstGeom prst="rect">
            <a:avLst/>
          </a:prstGeom>
        </p:spPr>
      </p:pic>
      <p:sp>
        <p:nvSpPr>
          <p:cNvPr id="21" name="TextBox 20"/>
          <p:cNvSpPr txBox="1"/>
          <p:nvPr/>
        </p:nvSpPr>
        <p:spPr>
          <a:xfrm>
            <a:off x="156891" y="3041668"/>
            <a:ext cx="10134600" cy="3293209"/>
          </a:xfrm>
          <a:prstGeom prst="rect">
            <a:avLst/>
          </a:prstGeom>
          <a:noFill/>
        </p:spPr>
        <p:txBody>
          <a:bodyPr wrap="square" rtlCol="0">
            <a:spAutoFit/>
          </a:bodyPr>
          <a:lstStyle/>
          <a:p>
            <a:r>
              <a:rPr lang="en-PH" sz="2000" b="1" dirty="0" smtClean="0">
                <a:solidFill>
                  <a:srgbClr val="002060"/>
                </a:solidFill>
              </a:rPr>
              <a:t>Chairperson: 	</a:t>
            </a:r>
            <a:r>
              <a:rPr lang="en-PH" sz="2000" b="1" dirty="0" smtClean="0">
                <a:solidFill>
                  <a:srgbClr val="7030A0"/>
                </a:solidFill>
              </a:rPr>
              <a:t>Assistant Schools Division Superintendent</a:t>
            </a:r>
          </a:p>
          <a:p>
            <a:r>
              <a:rPr lang="en-PH" sz="2000" b="1" dirty="0" smtClean="0">
                <a:solidFill>
                  <a:srgbClr val="002060"/>
                </a:solidFill>
              </a:rPr>
              <a:t>Members: 	</a:t>
            </a:r>
            <a:r>
              <a:rPr lang="en-US" sz="1600" b="1" dirty="0">
                <a:solidFill>
                  <a:srgbClr val="7030A0"/>
                </a:solidFill>
              </a:rPr>
              <a:t>One (1) Division Planning Officer</a:t>
            </a:r>
            <a:endParaRPr lang="en-PH" sz="1600" b="1" dirty="0">
              <a:solidFill>
                <a:srgbClr val="7030A0"/>
              </a:solidFill>
            </a:endParaRPr>
          </a:p>
          <a:p>
            <a:pPr lvl="4"/>
            <a:r>
              <a:rPr lang="en-US" sz="1600" b="1" dirty="0">
                <a:solidFill>
                  <a:srgbClr val="7030A0"/>
                </a:solidFill>
              </a:rPr>
              <a:t>One (1) </a:t>
            </a:r>
            <a:r>
              <a:rPr lang="en-US" sz="1600" b="1" dirty="0" smtClean="0">
                <a:solidFill>
                  <a:srgbClr val="7030A0"/>
                </a:solidFill>
              </a:rPr>
              <a:t>Accountant</a:t>
            </a:r>
            <a:endParaRPr lang="en-PH" sz="1600" b="1" dirty="0">
              <a:solidFill>
                <a:srgbClr val="7030A0"/>
              </a:solidFill>
            </a:endParaRPr>
          </a:p>
          <a:p>
            <a:pPr lvl="4"/>
            <a:r>
              <a:rPr lang="en-US" sz="1600" b="1" dirty="0">
                <a:solidFill>
                  <a:srgbClr val="7030A0"/>
                </a:solidFill>
              </a:rPr>
              <a:t>One (1) </a:t>
            </a:r>
            <a:r>
              <a:rPr lang="en-US" sz="1600" b="1" dirty="0" smtClean="0">
                <a:solidFill>
                  <a:srgbClr val="7030A0"/>
                </a:solidFill>
              </a:rPr>
              <a:t>Administrative Officer V</a:t>
            </a:r>
            <a:endParaRPr lang="en-PH" sz="1600" b="1" dirty="0" smtClean="0">
              <a:solidFill>
                <a:srgbClr val="7030A0"/>
              </a:solidFill>
            </a:endParaRPr>
          </a:p>
          <a:p>
            <a:pPr lvl="4"/>
            <a:r>
              <a:rPr lang="en-US" sz="1600" b="1" dirty="0" smtClean="0">
                <a:solidFill>
                  <a:srgbClr val="7030A0"/>
                </a:solidFill>
              </a:rPr>
              <a:t>One (1) Chief Education Program Supervisor (SGOD)</a:t>
            </a:r>
          </a:p>
          <a:p>
            <a:pPr lvl="4"/>
            <a:r>
              <a:rPr lang="en-US" sz="1600" b="1" dirty="0">
                <a:solidFill>
                  <a:srgbClr val="7030A0"/>
                </a:solidFill>
              </a:rPr>
              <a:t>One (1) Chief Education Program Supervisor </a:t>
            </a:r>
            <a:r>
              <a:rPr lang="en-US" sz="1600" b="1" dirty="0" smtClean="0">
                <a:solidFill>
                  <a:srgbClr val="7030A0"/>
                </a:solidFill>
              </a:rPr>
              <a:t>(CID)</a:t>
            </a:r>
            <a:endParaRPr lang="en-PH" sz="1600" b="1" dirty="0" smtClean="0">
              <a:solidFill>
                <a:srgbClr val="7030A0"/>
              </a:solidFill>
            </a:endParaRPr>
          </a:p>
          <a:p>
            <a:pPr lvl="4"/>
            <a:r>
              <a:rPr lang="en-US" sz="1400" b="1" dirty="0" smtClean="0">
                <a:solidFill>
                  <a:srgbClr val="7030A0"/>
                </a:solidFill>
              </a:rPr>
              <a:t>One </a:t>
            </a:r>
            <a:r>
              <a:rPr lang="en-US" sz="1400" b="1" dirty="0">
                <a:solidFill>
                  <a:srgbClr val="7030A0"/>
                </a:solidFill>
              </a:rPr>
              <a:t>(1) Representative </a:t>
            </a:r>
            <a:r>
              <a:rPr lang="en-US" sz="1400" b="1" dirty="0" smtClean="0">
                <a:solidFill>
                  <a:srgbClr val="7030A0"/>
                </a:solidFill>
              </a:rPr>
              <a:t>of PESPA</a:t>
            </a:r>
          </a:p>
          <a:p>
            <a:pPr lvl="4"/>
            <a:r>
              <a:rPr lang="en-US" sz="1400" b="1" dirty="0" smtClean="0">
                <a:solidFill>
                  <a:srgbClr val="7030A0"/>
                </a:solidFill>
              </a:rPr>
              <a:t>One </a:t>
            </a:r>
            <a:r>
              <a:rPr lang="en-US" sz="1400" b="1" dirty="0">
                <a:solidFill>
                  <a:srgbClr val="7030A0"/>
                </a:solidFill>
              </a:rPr>
              <a:t>(1) Representative </a:t>
            </a:r>
            <a:r>
              <a:rPr lang="en-US" sz="1400" b="1" dirty="0" smtClean="0">
                <a:solidFill>
                  <a:srgbClr val="7030A0"/>
                </a:solidFill>
              </a:rPr>
              <a:t>of NAPSSPHIL or NAPSSHI</a:t>
            </a:r>
            <a:endParaRPr lang="en-PH" sz="1400" b="1" dirty="0">
              <a:solidFill>
                <a:srgbClr val="7030A0"/>
              </a:solidFill>
            </a:endParaRPr>
          </a:p>
          <a:p>
            <a:pPr lvl="4"/>
            <a:r>
              <a:rPr lang="en-US" sz="1400" b="1" dirty="0">
                <a:solidFill>
                  <a:srgbClr val="7030A0"/>
                </a:solidFill>
              </a:rPr>
              <a:t>One (1) Representative from an accredited Teacher’s Association </a:t>
            </a:r>
            <a:endParaRPr lang="en-US" sz="1400" b="1" dirty="0" smtClean="0">
              <a:solidFill>
                <a:srgbClr val="7030A0"/>
              </a:solidFill>
            </a:endParaRPr>
          </a:p>
          <a:p>
            <a:pPr lvl="4"/>
            <a:r>
              <a:rPr lang="en-US" sz="1400" b="1" dirty="0">
                <a:solidFill>
                  <a:srgbClr val="7030A0"/>
                </a:solidFill>
              </a:rPr>
              <a:t>One (1) </a:t>
            </a:r>
            <a:r>
              <a:rPr lang="en-US" sz="1400" b="1" dirty="0" smtClean="0">
                <a:solidFill>
                  <a:srgbClr val="7030A0"/>
                </a:solidFill>
              </a:rPr>
              <a:t>Representative </a:t>
            </a:r>
            <a:r>
              <a:rPr lang="en-US" sz="1400" b="1" dirty="0">
                <a:solidFill>
                  <a:srgbClr val="7030A0"/>
                </a:solidFill>
              </a:rPr>
              <a:t>of an accredited union </a:t>
            </a:r>
            <a:r>
              <a:rPr lang="en-US" sz="1400" b="1" dirty="0" smtClean="0">
                <a:solidFill>
                  <a:srgbClr val="7030A0"/>
                </a:solidFill>
              </a:rPr>
              <a:t>in the SDO</a:t>
            </a:r>
          </a:p>
          <a:p>
            <a:r>
              <a:rPr lang="en-PH" sz="2000" b="1" dirty="0">
                <a:solidFill>
                  <a:srgbClr val="002060"/>
                </a:solidFill>
              </a:rPr>
              <a:t>Secretariat: 	</a:t>
            </a:r>
            <a:r>
              <a:rPr lang="en-PH" sz="2000" b="1" dirty="0">
                <a:solidFill>
                  <a:srgbClr val="7030A0"/>
                </a:solidFill>
              </a:rPr>
              <a:t>Administrative </a:t>
            </a:r>
            <a:r>
              <a:rPr lang="en-PH" sz="2000" b="1" dirty="0" smtClean="0">
                <a:solidFill>
                  <a:srgbClr val="7030A0"/>
                </a:solidFill>
              </a:rPr>
              <a:t>Office</a:t>
            </a:r>
            <a:endParaRPr lang="en-PH" sz="2000" b="1" dirty="0">
              <a:solidFill>
                <a:srgbClr val="7030A0"/>
              </a:solidFill>
            </a:endParaRPr>
          </a:p>
          <a:p>
            <a:r>
              <a:rPr lang="en-PH" sz="1400" b="1" i="1" dirty="0">
                <a:solidFill>
                  <a:srgbClr val="002060"/>
                </a:solidFill>
              </a:rPr>
              <a:t/>
            </a:r>
            <a:br>
              <a:rPr lang="en-PH" sz="1400" b="1" i="1" dirty="0">
                <a:solidFill>
                  <a:srgbClr val="002060"/>
                </a:solidFill>
              </a:rPr>
            </a:br>
            <a:r>
              <a:rPr lang="en-PH" sz="1400" b="1" i="1" dirty="0">
                <a:solidFill>
                  <a:srgbClr val="002060"/>
                </a:solidFill>
              </a:rPr>
              <a:t>* All members must have an assigned Alternate </a:t>
            </a:r>
            <a:r>
              <a:rPr lang="en-PH" sz="1400" b="1" i="1" dirty="0" smtClean="0">
                <a:solidFill>
                  <a:srgbClr val="002060"/>
                </a:solidFill>
              </a:rPr>
              <a:t>Member</a:t>
            </a:r>
            <a:endParaRPr lang="en-PH" sz="1400" b="1" i="1" dirty="0">
              <a:solidFill>
                <a:srgbClr val="002060"/>
              </a:solidFill>
            </a:endParaRPr>
          </a:p>
        </p:txBody>
      </p:sp>
    </p:spTree>
    <p:extLst>
      <p:ext uri="{BB962C8B-B14F-4D97-AF65-F5344CB8AC3E}">
        <p14:creationId xmlns:p14="http://schemas.microsoft.com/office/powerpoint/2010/main" xmlns="" val="550153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92519"/>
            <a:ext cx="9144000" cy="707886"/>
          </a:xfrm>
          <a:prstGeom prst="rect">
            <a:avLst/>
          </a:prstGeom>
          <a:noFill/>
        </p:spPr>
        <p:txBody>
          <a:bodyPr wrap="square" rtlCol="0">
            <a:spAutoFit/>
          </a:bodyPr>
          <a:lstStyle/>
          <a:p>
            <a:pPr algn="ctr"/>
            <a:r>
              <a:rPr lang="en-US" sz="4000" b="1" dirty="0" smtClean="0">
                <a:solidFill>
                  <a:srgbClr val="102947"/>
                </a:solidFill>
                <a:latin typeface="Franklin Gothic Medium" panose="020B0603020102020204" pitchFamily="34" charset="0"/>
              </a:rPr>
              <a:t>School PMT</a:t>
            </a:r>
            <a:endParaRPr lang="en-PH" sz="4000" dirty="0">
              <a:solidFill>
                <a:srgbClr val="102947"/>
              </a:solidFill>
              <a:latin typeface="Franklin Gothic Medium" panose="020B0603020102020204" pitchFamily="34" charset="0"/>
            </a:endParaRPr>
          </a:p>
        </p:txBody>
      </p:sp>
      <p:pic>
        <p:nvPicPr>
          <p:cNvPr id="11" name="Picture 10"/>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938154" y="2063732"/>
            <a:ext cx="1184123" cy="1184123"/>
          </a:xfrm>
          <a:prstGeom prst="rect">
            <a:avLst/>
          </a:prstGeom>
        </p:spPr>
      </p:pic>
      <p:pic>
        <p:nvPicPr>
          <p:cNvPr id="12" name="Picture 11"/>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61969" y="2063731"/>
            <a:ext cx="1184123" cy="1184123"/>
          </a:xfrm>
          <a:prstGeom prst="rect">
            <a:avLst/>
          </a:prstGeom>
        </p:spPr>
      </p:pic>
      <p:pic>
        <p:nvPicPr>
          <p:cNvPr id="13" name="Picture 12"/>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1346093" y="2063732"/>
            <a:ext cx="1184123" cy="1184123"/>
          </a:xfrm>
          <a:prstGeom prst="rect">
            <a:avLst/>
          </a:prstGeom>
        </p:spPr>
      </p:pic>
      <p:sp>
        <p:nvSpPr>
          <p:cNvPr id="22" name="TextBox 21"/>
          <p:cNvSpPr txBox="1"/>
          <p:nvPr/>
        </p:nvSpPr>
        <p:spPr>
          <a:xfrm>
            <a:off x="304800" y="3273385"/>
            <a:ext cx="10134600" cy="1908215"/>
          </a:xfrm>
          <a:prstGeom prst="rect">
            <a:avLst/>
          </a:prstGeom>
          <a:noFill/>
        </p:spPr>
        <p:txBody>
          <a:bodyPr wrap="square" rtlCol="0">
            <a:spAutoFit/>
          </a:bodyPr>
          <a:lstStyle/>
          <a:p>
            <a:r>
              <a:rPr lang="en-PH" sz="2000" b="1" dirty="0" smtClean="0">
                <a:solidFill>
                  <a:srgbClr val="002060"/>
                </a:solidFill>
              </a:rPr>
              <a:t>Chairperson: 	</a:t>
            </a:r>
            <a:r>
              <a:rPr lang="en-PH" sz="2000" b="1" dirty="0" smtClean="0">
                <a:solidFill>
                  <a:srgbClr val="7030A0"/>
                </a:solidFill>
              </a:rPr>
              <a:t>School Head</a:t>
            </a:r>
          </a:p>
          <a:p>
            <a:pPr lvl="0"/>
            <a:r>
              <a:rPr lang="en-PH" sz="2000" b="1" dirty="0" smtClean="0">
                <a:solidFill>
                  <a:srgbClr val="002060"/>
                </a:solidFill>
              </a:rPr>
              <a:t>Members: 	</a:t>
            </a:r>
            <a:r>
              <a:rPr lang="en-US" sz="1400" b="1" dirty="0">
                <a:solidFill>
                  <a:srgbClr val="7030A0"/>
                </a:solidFill>
              </a:rPr>
              <a:t>One (1) Head Teacher or Master Teacher with supervisory function (if any)</a:t>
            </a:r>
            <a:endParaRPr lang="en-PH" sz="1400" b="1" dirty="0">
              <a:solidFill>
                <a:srgbClr val="7030A0"/>
              </a:solidFill>
            </a:endParaRPr>
          </a:p>
          <a:p>
            <a:pPr lvl="0"/>
            <a:r>
              <a:rPr lang="en-US" sz="1400" b="1" dirty="0" smtClean="0">
                <a:solidFill>
                  <a:srgbClr val="7030A0"/>
                </a:solidFill>
              </a:rPr>
              <a:t>		One </a:t>
            </a:r>
            <a:r>
              <a:rPr lang="en-US" sz="1400" b="1" dirty="0">
                <a:solidFill>
                  <a:srgbClr val="7030A0"/>
                </a:solidFill>
              </a:rPr>
              <a:t>(1) Representative from an accredited Teacher’s Association </a:t>
            </a:r>
            <a:endParaRPr lang="en-US" sz="1400" b="1" dirty="0" smtClean="0">
              <a:solidFill>
                <a:srgbClr val="7030A0"/>
              </a:solidFill>
            </a:endParaRPr>
          </a:p>
          <a:p>
            <a:pPr lvl="0"/>
            <a:r>
              <a:rPr lang="en-US" sz="1400" b="1" dirty="0">
                <a:solidFill>
                  <a:srgbClr val="7030A0"/>
                </a:solidFill>
              </a:rPr>
              <a:t>	</a:t>
            </a:r>
            <a:r>
              <a:rPr lang="en-US" sz="1400" b="1" dirty="0" smtClean="0">
                <a:solidFill>
                  <a:srgbClr val="7030A0"/>
                </a:solidFill>
              </a:rPr>
              <a:t>	President of the Parent Teacher Association</a:t>
            </a:r>
          </a:p>
          <a:p>
            <a:r>
              <a:rPr lang="en-US" sz="1400" b="1" dirty="0" smtClean="0">
                <a:solidFill>
                  <a:srgbClr val="7030A0"/>
                </a:solidFill>
              </a:rPr>
              <a:t>		President </a:t>
            </a:r>
            <a:r>
              <a:rPr lang="en-US" sz="1400" b="1" dirty="0">
                <a:solidFill>
                  <a:srgbClr val="7030A0"/>
                </a:solidFill>
              </a:rPr>
              <a:t>of the School Governing Council</a:t>
            </a:r>
            <a:endParaRPr lang="en-PH" sz="1400" b="1" dirty="0">
              <a:solidFill>
                <a:srgbClr val="7030A0"/>
              </a:solidFill>
            </a:endParaRPr>
          </a:p>
          <a:p>
            <a:pPr lvl="0"/>
            <a:endParaRPr lang="en-PH" sz="1600" b="1" dirty="0">
              <a:solidFill>
                <a:srgbClr val="7030A0"/>
              </a:solidFill>
            </a:endParaRPr>
          </a:p>
          <a:p>
            <a:endParaRPr lang="en-PH" sz="2000" b="1" dirty="0" smtClean="0">
              <a:solidFill>
                <a:srgbClr val="7030A0"/>
              </a:solidFill>
            </a:endParaRPr>
          </a:p>
        </p:txBody>
      </p:sp>
      <p:pic>
        <p:nvPicPr>
          <p:cNvPr id="23" name="Picture 22"/>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754030" y="2063730"/>
            <a:ext cx="1184123" cy="1184123"/>
          </a:xfrm>
          <a:prstGeom prst="rect">
            <a:avLst/>
          </a:prstGeom>
        </p:spPr>
      </p:pic>
    </p:spTree>
    <p:extLst>
      <p:ext uri="{BB962C8B-B14F-4D97-AF65-F5344CB8AC3E}">
        <p14:creationId xmlns:p14="http://schemas.microsoft.com/office/powerpoint/2010/main" xmlns="" val="2285731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36</a:t>
            </a:fld>
            <a:endParaRPr lang="fil-PH" dirty="0"/>
          </a:p>
        </p:txBody>
      </p:sp>
      <p:sp>
        <p:nvSpPr>
          <p:cNvPr id="3" name="TextBox 2"/>
          <p:cNvSpPr txBox="1"/>
          <p:nvPr/>
        </p:nvSpPr>
        <p:spPr>
          <a:xfrm>
            <a:off x="0" y="392519"/>
            <a:ext cx="9144000" cy="707886"/>
          </a:xfrm>
          <a:prstGeom prst="rect">
            <a:avLst/>
          </a:prstGeom>
          <a:noFill/>
        </p:spPr>
        <p:txBody>
          <a:bodyPr wrap="square" rtlCol="0">
            <a:spAutoFit/>
          </a:bodyPr>
          <a:lstStyle/>
          <a:p>
            <a:pPr algn="ctr"/>
            <a:r>
              <a:rPr lang="en-PH" sz="4000" b="1" dirty="0" smtClean="0">
                <a:solidFill>
                  <a:srgbClr val="102947"/>
                </a:solidFill>
                <a:latin typeface="Franklin Gothic Medium" panose="020B0603020102020204" pitchFamily="34" charset="0"/>
              </a:rPr>
              <a:t>Performance Management Teams</a:t>
            </a:r>
            <a:endParaRPr lang="en-PH" sz="4000" dirty="0">
              <a:solidFill>
                <a:srgbClr val="102947"/>
              </a:solidFill>
              <a:latin typeface="Franklin Gothic Medium" panose="020B0603020102020204" pitchFamily="34" charset="0"/>
            </a:endParaRPr>
          </a:p>
        </p:txBody>
      </p:sp>
      <p:sp>
        <p:nvSpPr>
          <p:cNvPr id="4" name="TextBox 3"/>
          <p:cNvSpPr txBox="1"/>
          <p:nvPr/>
        </p:nvSpPr>
        <p:spPr>
          <a:xfrm>
            <a:off x="228600" y="1284268"/>
            <a:ext cx="8686800" cy="498598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solidFill>
                  <a:srgbClr val="7030A0"/>
                </a:solidFill>
              </a:rPr>
              <a:t>I</a:t>
            </a:r>
            <a:r>
              <a:rPr lang="en-US" sz="2400" dirty="0" smtClean="0">
                <a:solidFill>
                  <a:srgbClr val="7030A0"/>
                </a:solidFill>
              </a:rPr>
              <a:t>n </a:t>
            </a:r>
            <a:r>
              <a:rPr lang="en-US" sz="2400" dirty="0">
                <a:solidFill>
                  <a:srgbClr val="7030A0"/>
                </a:solidFill>
              </a:rPr>
              <a:t>charge of the </a:t>
            </a:r>
            <a:r>
              <a:rPr lang="en-US" sz="2400" b="1" dirty="0">
                <a:solidFill>
                  <a:srgbClr val="7030A0"/>
                </a:solidFill>
              </a:rPr>
              <a:t>compliance of </a:t>
            </a:r>
            <a:r>
              <a:rPr lang="en-US" sz="2400" b="1" dirty="0" smtClean="0">
                <a:solidFill>
                  <a:srgbClr val="7030A0"/>
                </a:solidFill>
              </a:rPr>
              <a:t>the Specific Governance Level </a:t>
            </a:r>
            <a:r>
              <a:rPr lang="en-US" sz="2400" dirty="0" smtClean="0">
                <a:solidFill>
                  <a:srgbClr val="7030A0"/>
                </a:solidFill>
              </a:rPr>
              <a:t>to </a:t>
            </a:r>
            <a:r>
              <a:rPr lang="en-US" sz="2400" dirty="0">
                <a:solidFill>
                  <a:srgbClr val="7030A0"/>
                </a:solidFill>
              </a:rPr>
              <a:t>requirements for the grant of the </a:t>
            </a:r>
            <a:r>
              <a:rPr lang="en-US" sz="2400" dirty="0" smtClean="0">
                <a:solidFill>
                  <a:srgbClr val="7030A0"/>
                </a:solidFill>
              </a:rPr>
              <a:t>PBB</a:t>
            </a:r>
          </a:p>
          <a:p>
            <a:pPr marL="285750" indent="-285750">
              <a:spcAft>
                <a:spcPts val="1200"/>
              </a:spcAft>
              <a:buFont typeface="Arial" panose="020B0604020202020204" pitchFamily="34" charset="0"/>
              <a:buChar char="•"/>
            </a:pPr>
            <a:r>
              <a:rPr lang="en-US" sz="2400" b="1" dirty="0" smtClean="0">
                <a:solidFill>
                  <a:srgbClr val="7030A0"/>
                </a:solidFill>
              </a:rPr>
              <a:t>Report </a:t>
            </a:r>
            <a:r>
              <a:rPr lang="en-US" sz="2400" b="1" dirty="0">
                <a:solidFill>
                  <a:srgbClr val="7030A0"/>
                </a:solidFill>
              </a:rPr>
              <a:t>compliance of </a:t>
            </a:r>
            <a:r>
              <a:rPr lang="en-US" sz="2400" b="1" dirty="0" smtClean="0">
                <a:solidFill>
                  <a:srgbClr val="7030A0"/>
                </a:solidFill>
              </a:rPr>
              <a:t>the Specific Governance Level to </a:t>
            </a:r>
            <a:r>
              <a:rPr lang="en-US" sz="2400" b="1" dirty="0">
                <a:solidFill>
                  <a:srgbClr val="7030A0"/>
                </a:solidFill>
              </a:rPr>
              <a:t>the </a:t>
            </a:r>
            <a:r>
              <a:rPr lang="en-US" sz="2400" b="1" dirty="0" smtClean="0">
                <a:solidFill>
                  <a:srgbClr val="7030A0"/>
                </a:solidFill>
              </a:rPr>
              <a:t>PMC</a:t>
            </a:r>
            <a:endParaRPr lang="en-PH" sz="2400" dirty="0">
              <a:solidFill>
                <a:srgbClr val="7030A0"/>
              </a:solidFill>
            </a:endParaRPr>
          </a:p>
          <a:p>
            <a:pPr marL="285750" indent="-285750">
              <a:spcAft>
                <a:spcPts val="1200"/>
              </a:spcAft>
              <a:buFont typeface="Arial" panose="020B0604020202020204" pitchFamily="34" charset="0"/>
              <a:buChar char="•"/>
            </a:pPr>
            <a:r>
              <a:rPr lang="en-US" sz="2400" dirty="0">
                <a:solidFill>
                  <a:srgbClr val="7030A0"/>
                </a:solidFill>
              </a:rPr>
              <a:t>Responsible for the </a:t>
            </a:r>
            <a:r>
              <a:rPr lang="en-US" sz="2400" b="1" dirty="0">
                <a:solidFill>
                  <a:srgbClr val="7030A0"/>
                </a:solidFill>
              </a:rPr>
              <a:t>information dissemination and conduct of orientation activities</a:t>
            </a:r>
            <a:r>
              <a:rPr lang="en-US" sz="2400" dirty="0">
                <a:solidFill>
                  <a:srgbClr val="7030A0"/>
                </a:solidFill>
              </a:rPr>
              <a:t> in the </a:t>
            </a:r>
            <a:r>
              <a:rPr lang="en-US" sz="2400" dirty="0" smtClean="0">
                <a:solidFill>
                  <a:srgbClr val="7030A0"/>
                </a:solidFill>
              </a:rPr>
              <a:t>Specific Governance Level especially </a:t>
            </a:r>
            <a:r>
              <a:rPr lang="en-US" sz="2400" dirty="0">
                <a:solidFill>
                  <a:srgbClr val="7030A0"/>
                </a:solidFill>
              </a:rPr>
              <a:t>on the rationale, criteria, and process for the grant of </a:t>
            </a:r>
            <a:r>
              <a:rPr lang="en-US" sz="2400" dirty="0" smtClean="0">
                <a:solidFill>
                  <a:srgbClr val="7030A0"/>
                </a:solidFill>
              </a:rPr>
              <a:t>PBB</a:t>
            </a:r>
            <a:endParaRPr lang="en-PH" sz="2400" dirty="0">
              <a:solidFill>
                <a:srgbClr val="7030A0"/>
              </a:solidFill>
            </a:endParaRPr>
          </a:p>
          <a:p>
            <a:pPr marL="285750" indent="-285750">
              <a:spcAft>
                <a:spcPts val="1200"/>
              </a:spcAft>
              <a:buFont typeface="Arial" panose="020B0604020202020204" pitchFamily="34" charset="0"/>
              <a:buChar char="•"/>
            </a:pPr>
            <a:r>
              <a:rPr lang="en-US" sz="2400" dirty="0" smtClean="0">
                <a:solidFill>
                  <a:srgbClr val="7030A0"/>
                </a:solidFill>
              </a:rPr>
              <a:t>Regularly </a:t>
            </a:r>
            <a:r>
              <a:rPr lang="en-US" sz="2400" dirty="0">
                <a:solidFill>
                  <a:srgbClr val="7030A0"/>
                </a:solidFill>
              </a:rPr>
              <a:t>report to the PMC, the </a:t>
            </a:r>
            <a:r>
              <a:rPr lang="en-US" sz="2400" b="1" dirty="0">
                <a:solidFill>
                  <a:srgbClr val="7030A0"/>
                </a:solidFill>
              </a:rPr>
              <a:t>status of performance review and evaluation and discuss pressing issues and concerns. </a:t>
            </a:r>
            <a:r>
              <a:rPr lang="en-US" sz="2400" dirty="0">
                <a:solidFill>
                  <a:srgbClr val="7030A0"/>
                </a:solidFill>
              </a:rPr>
              <a:t>Documentation thereof is required for onward submission to the </a:t>
            </a:r>
            <a:r>
              <a:rPr lang="en-US" sz="2400" dirty="0" smtClean="0">
                <a:solidFill>
                  <a:srgbClr val="7030A0"/>
                </a:solidFill>
              </a:rPr>
              <a:t>PMC</a:t>
            </a:r>
            <a:endParaRPr lang="en-PH" sz="2400" dirty="0">
              <a:solidFill>
                <a:srgbClr val="7030A0"/>
              </a:solidFill>
            </a:endParaRPr>
          </a:p>
        </p:txBody>
      </p:sp>
    </p:spTree>
    <p:extLst>
      <p:ext uri="{BB962C8B-B14F-4D97-AF65-F5344CB8AC3E}">
        <p14:creationId xmlns:p14="http://schemas.microsoft.com/office/powerpoint/2010/main" xmlns="" val="2516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37</a:t>
            </a:fld>
            <a:endParaRPr lang="fil-PH" dirty="0"/>
          </a:p>
        </p:txBody>
      </p:sp>
      <p:sp>
        <p:nvSpPr>
          <p:cNvPr id="3" name="TextBox 2"/>
          <p:cNvSpPr txBox="1"/>
          <p:nvPr/>
        </p:nvSpPr>
        <p:spPr>
          <a:xfrm>
            <a:off x="0" y="392519"/>
            <a:ext cx="9144000" cy="707886"/>
          </a:xfrm>
          <a:prstGeom prst="rect">
            <a:avLst/>
          </a:prstGeom>
          <a:noFill/>
        </p:spPr>
        <p:txBody>
          <a:bodyPr wrap="square" rtlCol="0">
            <a:spAutoFit/>
          </a:bodyPr>
          <a:lstStyle/>
          <a:p>
            <a:pPr algn="ctr"/>
            <a:r>
              <a:rPr lang="en-PH" sz="4000" b="1" dirty="0" smtClean="0">
                <a:solidFill>
                  <a:srgbClr val="102947"/>
                </a:solidFill>
                <a:latin typeface="Franklin Gothic Medium" panose="020B0603020102020204" pitchFamily="34" charset="0"/>
              </a:rPr>
              <a:t>Performance Management Teams</a:t>
            </a:r>
            <a:endParaRPr lang="en-PH" sz="4000" dirty="0">
              <a:solidFill>
                <a:srgbClr val="102947"/>
              </a:solidFill>
              <a:latin typeface="Franklin Gothic Medium" panose="020B0603020102020204" pitchFamily="34" charset="0"/>
            </a:endParaRPr>
          </a:p>
        </p:txBody>
      </p:sp>
      <p:sp>
        <p:nvSpPr>
          <p:cNvPr id="4" name="TextBox 3"/>
          <p:cNvSpPr txBox="1"/>
          <p:nvPr/>
        </p:nvSpPr>
        <p:spPr>
          <a:xfrm>
            <a:off x="228600" y="1620083"/>
            <a:ext cx="8686800" cy="424731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b="1" dirty="0">
                <a:solidFill>
                  <a:srgbClr val="7030A0"/>
                </a:solidFill>
                <a:latin typeface="Franklin Gothic Book" panose="020B0503020102020204" pitchFamily="34" charset="0"/>
              </a:rPr>
              <a:t>Address all queries and clarifications </a:t>
            </a:r>
            <a:r>
              <a:rPr lang="en-US" sz="2400" dirty="0">
                <a:solidFill>
                  <a:srgbClr val="7030A0"/>
                </a:solidFill>
                <a:latin typeface="Franklin Gothic Book" panose="020B0503020102020204" pitchFamily="34" charset="0"/>
              </a:rPr>
              <a:t>related to the implementation of PBB under their respective </a:t>
            </a:r>
            <a:r>
              <a:rPr lang="en-US" sz="2400" dirty="0" smtClean="0">
                <a:solidFill>
                  <a:srgbClr val="7030A0"/>
                </a:solidFill>
                <a:latin typeface="Franklin Gothic Book" panose="020B0503020102020204" pitchFamily="34" charset="0"/>
              </a:rPr>
              <a:t>jurisdiction</a:t>
            </a:r>
            <a:endParaRPr lang="en-PH" sz="2400" dirty="0">
              <a:solidFill>
                <a:srgbClr val="7030A0"/>
              </a:solidFill>
              <a:latin typeface="Franklin Gothic Book" panose="020B0503020102020204" pitchFamily="34" charset="0"/>
            </a:endParaRPr>
          </a:p>
          <a:p>
            <a:pPr marL="285750" indent="-285750">
              <a:spcAft>
                <a:spcPts val="1200"/>
              </a:spcAft>
              <a:buFont typeface="Arial" panose="020B0604020202020204" pitchFamily="34" charset="0"/>
              <a:buChar char="•"/>
            </a:pPr>
            <a:r>
              <a:rPr lang="en-US" sz="2400" b="1" dirty="0" smtClean="0">
                <a:solidFill>
                  <a:srgbClr val="7030A0"/>
                </a:solidFill>
                <a:latin typeface="Franklin Gothic Book" panose="020B0503020102020204" pitchFamily="34" charset="0"/>
              </a:rPr>
              <a:t>Initial </a:t>
            </a:r>
            <a:r>
              <a:rPr lang="en-US" sz="2400" b="1" dirty="0">
                <a:solidFill>
                  <a:srgbClr val="7030A0"/>
                </a:solidFill>
                <a:latin typeface="Franklin Gothic Book" panose="020B0503020102020204" pitchFamily="34" charset="0"/>
              </a:rPr>
              <a:t>deciding authority </a:t>
            </a:r>
            <a:r>
              <a:rPr lang="en-US" sz="2400" dirty="0">
                <a:solidFill>
                  <a:srgbClr val="7030A0"/>
                </a:solidFill>
                <a:latin typeface="Franklin Gothic Book" panose="020B0503020102020204" pitchFamily="34" charset="0"/>
              </a:rPr>
              <a:t>in the Specific Governance Level regarding </a:t>
            </a:r>
            <a:r>
              <a:rPr lang="en-US" sz="2400" b="1" dirty="0">
                <a:solidFill>
                  <a:srgbClr val="7030A0"/>
                </a:solidFill>
                <a:latin typeface="Franklin Gothic Book" panose="020B0503020102020204" pitchFamily="34" charset="0"/>
              </a:rPr>
              <a:t>appeals of individual eligibility</a:t>
            </a:r>
            <a:r>
              <a:rPr lang="en-US" sz="2400" dirty="0">
                <a:solidFill>
                  <a:srgbClr val="7030A0"/>
                </a:solidFill>
                <a:latin typeface="Franklin Gothic Book" panose="020B0503020102020204" pitchFamily="34" charset="0"/>
              </a:rPr>
              <a:t> for the grant of the </a:t>
            </a:r>
            <a:r>
              <a:rPr lang="en-US" sz="2400" dirty="0" smtClean="0">
                <a:solidFill>
                  <a:srgbClr val="7030A0"/>
                </a:solidFill>
                <a:latin typeface="Franklin Gothic Book" panose="020B0503020102020204" pitchFamily="34" charset="0"/>
              </a:rPr>
              <a:t>PBB</a:t>
            </a:r>
            <a:endParaRPr lang="en-US" sz="2400" dirty="0">
              <a:solidFill>
                <a:srgbClr val="7030A0"/>
              </a:solidFill>
              <a:latin typeface="Franklin Gothic Book" panose="020B0503020102020204" pitchFamily="34" charset="0"/>
            </a:endParaRPr>
          </a:p>
          <a:p>
            <a:pPr marL="285750" indent="-285750">
              <a:spcAft>
                <a:spcPts val="1200"/>
              </a:spcAft>
              <a:buFont typeface="Arial" panose="020B0604020202020204" pitchFamily="34" charset="0"/>
              <a:buChar char="•"/>
            </a:pPr>
            <a:r>
              <a:rPr lang="en-US" sz="2400" b="1" dirty="0">
                <a:solidFill>
                  <a:srgbClr val="7030A0"/>
                </a:solidFill>
                <a:latin typeface="Franklin Gothic Book" panose="020B0503020102020204" pitchFamily="34" charset="0"/>
              </a:rPr>
              <a:t>Deciding authority </a:t>
            </a:r>
            <a:r>
              <a:rPr lang="en-US" sz="2400" dirty="0">
                <a:solidFill>
                  <a:srgbClr val="7030A0"/>
                </a:solidFill>
                <a:latin typeface="Franklin Gothic Book" panose="020B0503020102020204" pitchFamily="34" charset="0"/>
              </a:rPr>
              <a:t>on </a:t>
            </a:r>
            <a:r>
              <a:rPr lang="en-US" sz="2400" b="1" dirty="0">
                <a:solidFill>
                  <a:srgbClr val="7030A0"/>
                </a:solidFill>
                <a:latin typeface="Franklin Gothic Book" panose="020B0503020102020204" pitchFamily="34" charset="0"/>
              </a:rPr>
              <a:t>isolation list of accountable officers </a:t>
            </a:r>
            <a:r>
              <a:rPr lang="en-US" sz="2400" dirty="0">
                <a:solidFill>
                  <a:srgbClr val="7030A0"/>
                </a:solidFill>
                <a:latin typeface="Franklin Gothic Book" panose="020B0503020102020204" pitchFamily="34" charset="0"/>
              </a:rPr>
              <a:t>for </a:t>
            </a:r>
            <a:r>
              <a:rPr lang="en-US" sz="2400" b="1" dirty="0">
                <a:solidFill>
                  <a:srgbClr val="7030A0"/>
                </a:solidFill>
                <a:latin typeface="Franklin Gothic Book" panose="020B0503020102020204" pitchFamily="34" charset="0"/>
              </a:rPr>
              <a:t>non compliance to Good Governance Conditions in the Specific Governance </a:t>
            </a:r>
            <a:r>
              <a:rPr lang="en-US" sz="2400" b="1" dirty="0" smtClean="0">
                <a:solidFill>
                  <a:srgbClr val="7030A0"/>
                </a:solidFill>
                <a:latin typeface="Franklin Gothic Book" panose="020B0503020102020204" pitchFamily="34" charset="0"/>
              </a:rPr>
              <a:t>Level</a:t>
            </a:r>
            <a:endParaRPr lang="en-PH" sz="2400" dirty="0">
              <a:solidFill>
                <a:srgbClr val="7030A0"/>
              </a:solidFill>
              <a:latin typeface="Franklin Gothic Book" panose="020B0503020102020204" pitchFamily="34" charset="0"/>
            </a:endParaRPr>
          </a:p>
          <a:p>
            <a:pPr marL="285750" indent="-285750">
              <a:spcAft>
                <a:spcPts val="1200"/>
              </a:spcAft>
              <a:buFont typeface="Arial" panose="020B0604020202020204" pitchFamily="34" charset="0"/>
              <a:buChar char="•"/>
            </a:pPr>
            <a:r>
              <a:rPr lang="en-US" sz="2400" b="1" dirty="0" smtClean="0">
                <a:solidFill>
                  <a:srgbClr val="7030A0"/>
                </a:solidFill>
                <a:latin typeface="Franklin Gothic Book" panose="020B0503020102020204" pitchFamily="34" charset="0"/>
              </a:rPr>
              <a:t>Constitute </a:t>
            </a:r>
            <a:r>
              <a:rPr lang="en-US" sz="2400" b="1" dirty="0">
                <a:solidFill>
                  <a:srgbClr val="7030A0"/>
                </a:solidFill>
                <a:latin typeface="Franklin Gothic Book" panose="020B0503020102020204" pitchFamily="34" charset="0"/>
              </a:rPr>
              <a:t>internal rules and regulations</a:t>
            </a:r>
            <a:r>
              <a:rPr lang="en-US" sz="2400" dirty="0">
                <a:solidFill>
                  <a:srgbClr val="7030A0"/>
                </a:solidFill>
                <a:latin typeface="Franklin Gothic Book" panose="020B0503020102020204" pitchFamily="34" charset="0"/>
              </a:rPr>
              <a:t> as needed in order to aid in the fulfillment of the roles mentioned </a:t>
            </a:r>
            <a:r>
              <a:rPr lang="en-US" sz="2400" dirty="0" smtClean="0">
                <a:solidFill>
                  <a:srgbClr val="7030A0"/>
                </a:solidFill>
                <a:latin typeface="Franklin Gothic Book" panose="020B0503020102020204" pitchFamily="34" charset="0"/>
              </a:rPr>
              <a:t>above</a:t>
            </a:r>
            <a:endParaRPr lang="en-PH" sz="2400" dirty="0">
              <a:solidFill>
                <a:srgbClr val="7030A0"/>
              </a:solidFill>
              <a:latin typeface="Franklin Gothic Book" panose="020B0503020102020204" pitchFamily="34" charset="0"/>
            </a:endParaRPr>
          </a:p>
        </p:txBody>
      </p:sp>
    </p:spTree>
    <p:extLst>
      <p:ext uri="{BB962C8B-B14F-4D97-AF65-F5344CB8AC3E}">
        <p14:creationId xmlns:p14="http://schemas.microsoft.com/office/powerpoint/2010/main" xmlns="" val="132299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38</a:t>
            </a:fld>
            <a:endParaRPr lang="fil-PH" dirty="0"/>
          </a:p>
        </p:txBody>
      </p:sp>
      <p:sp>
        <p:nvSpPr>
          <p:cNvPr id="3" name="TextBox 2"/>
          <p:cNvSpPr txBox="1"/>
          <p:nvPr/>
        </p:nvSpPr>
        <p:spPr>
          <a:xfrm>
            <a:off x="0" y="76200"/>
            <a:ext cx="9144000" cy="707886"/>
          </a:xfrm>
          <a:prstGeom prst="rect">
            <a:avLst/>
          </a:prstGeom>
          <a:noFill/>
        </p:spPr>
        <p:txBody>
          <a:bodyPr wrap="square" rtlCol="0">
            <a:spAutoFit/>
          </a:bodyPr>
          <a:lstStyle/>
          <a:p>
            <a:pPr algn="ctr"/>
            <a:r>
              <a:rPr lang="en-US" sz="4000" b="1" dirty="0" smtClean="0">
                <a:solidFill>
                  <a:srgbClr val="102947"/>
                </a:solidFill>
                <a:latin typeface="Franklin Gothic Medium" panose="020B0603020102020204" pitchFamily="34" charset="0"/>
              </a:rPr>
              <a:t>Process Flow</a:t>
            </a:r>
            <a:endParaRPr lang="en-PH" sz="4000" dirty="0">
              <a:solidFill>
                <a:srgbClr val="102947"/>
              </a:solidFill>
              <a:latin typeface="Franklin Gothic Medium" panose="020B0603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58117"/>
            <a:ext cx="9144000" cy="5795083"/>
          </a:xfrm>
          <a:prstGeom prst="rect">
            <a:avLst/>
          </a:prstGeom>
        </p:spPr>
      </p:pic>
    </p:spTree>
    <p:extLst>
      <p:ext uri="{BB962C8B-B14F-4D97-AF65-F5344CB8AC3E}">
        <p14:creationId xmlns:p14="http://schemas.microsoft.com/office/powerpoint/2010/main" xmlns="" val="4072353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39</a:t>
            </a:fld>
            <a:endParaRPr lang="fil-PH" dirty="0"/>
          </a:p>
        </p:txBody>
      </p:sp>
      <p:sp>
        <p:nvSpPr>
          <p:cNvPr id="3" name="TextBox 2"/>
          <p:cNvSpPr txBox="1"/>
          <p:nvPr/>
        </p:nvSpPr>
        <p:spPr>
          <a:xfrm>
            <a:off x="0" y="392519"/>
            <a:ext cx="9144000" cy="707886"/>
          </a:xfrm>
          <a:prstGeom prst="rect">
            <a:avLst/>
          </a:prstGeom>
          <a:noFill/>
        </p:spPr>
        <p:txBody>
          <a:bodyPr wrap="square" rtlCol="0">
            <a:spAutoFit/>
          </a:bodyPr>
          <a:lstStyle/>
          <a:p>
            <a:pPr algn="ctr"/>
            <a:r>
              <a:rPr lang="en-PH" sz="4000" b="1" dirty="0" smtClean="0">
                <a:solidFill>
                  <a:srgbClr val="102947"/>
                </a:solidFill>
                <a:latin typeface="Franklin Gothic Medium" panose="020B0603020102020204" pitchFamily="34" charset="0"/>
              </a:rPr>
              <a:t>Communication Plan</a:t>
            </a:r>
            <a:endParaRPr lang="en-PH" sz="4000" dirty="0">
              <a:solidFill>
                <a:srgbClr val="102947"/>
              </a:solidFill>
              <a:latin typeface="Franklin Gothic Medium" panose="020B0603020102020204" pitchFamily="34" charset="0"/>
            </a:endParaRPr>
          </a:p>
        </p:txBody>
      </p:sp>
      <p:sp>
        <p:nvSpPr>
          <p:cNvPr id="4" name="TextBox 3"/>
          <p:cNvSpPr txBox="1"/>
          <p:nvPr/>
        </p:nvSpPr>
        <p:spPr>
          <a:xfrm>
            <a:off x="228600" y="1278315"/>
            <a:ext cx="8686800" cy="532453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b="1" dirty="0" smtClean="0">
                <a:solidFill>
                  <a:srgbClr val="7030A0"/>
                </a:solidFill>
                <a:latin typeface="Franklin Gothic Book" panose="020B0503020102020204" pitchFamily="34" charset="0"/>
              </a:rPr>
              <a:t>PMC Secretariat to conduct PBB Orientations to RO and SDO PMT Representatives</a:t>
            </a:r>
            <a:endParaRPr lang="en-PH" sz="2000" dirty="0">
              <a:solidFill>
                <a:srgbClr val="7030A0"/>
              </a:solidFill>
              <a:latin typeface="Franklin Gothic Book" panose="020B0503020102020204" pitchFamily="34" charset="0"/>
            </a:endParaRPr>
          </a:p>
          <a:p>
            <a:pPr marL="285750" indent="-285750">
              <a:spcAft>
                <a:spcPts val="1200"/>
              </a:spcAft>
              <a:buFont typeface="Arial" panose="020B0604020202020204" pitchFamily="34" charset="0"/>
              <a:buChar char="•"/>
            </a:pPr>
            <a:r>
              <a:rPr lang="en-US" sz="2000" b="1" dirty="0" smtClean="0">
                <a:solidFill>
                  <a:srgbClr val="7030A0"/>
                </a:solidFill>
                <a:latin typeface="Franklin Gothic Book" panose="020B0503020102020204" pitchFamily="34" charset="0"/>
              </a:rPr>
              <a:t>RO and SDO PMTs to cascade orientations up to the school level</a:t>
            </a:r>
          </a:p>
          <a:p>
            <a:pPr marL="285750" indent="-285750">
              <a:spcAft>
                <a:spcPts val="1200"/>
              </a:spcAft>
              <a:buFont typeface="Arial" panose="020B0604020202020204" pitchFamily="34" charset="0"/>
              <a:buChar char="•"/>
            </a:pPr>
            <a:r>
              <a:rPr lang="en-US" sz="2000" b="1" dirty="0" smtClean="0">
                <a:solidFill>
                  <a:srgbClr val="7030A0"/>
                </a:solidFill>
                <a:latin typeface="Franklin Gothic Book" panose="020B0503020102020204" pitchFamily="34" charset="0"/>
              </a:rPr>
              <a:t>RO PMTs to submit all regional and division memoranda constituting the RO, SDO, and School </a:t>
            </a:r>
            <a:r>
              <a:rPr lang="en-US" sz="2000" b="1" dirty="0" err="1" smtClean="0">
                <a:solidFill>
                  <a:srgbClr val="7030A0"/>
                </a:solidFill>
                <a:latin typeface="Franklin Gothic Book" panose="020B0503020102020204" pitchFamily="34" charset="0"/>
              </a:rPr>
              <a:t>PMTs.</a:t>
            </a:r>
            <a:endParaRPr lang="en-US" sz="2000" b="1" dirty="0" smtClean="0">
              <a:solidFill>
                <a:srgbClr val="7030A0"/>
              </a:solidFill>
              <a:latin typeface="Franklin Gothic Book" panose="020B0503020102020204" pitchFamily="34" charset="0"/>
            </a:endParaRPr>
          </a:p>
          <a:p>
            <a:pPr marL="285750" indent="-285750">
              <a:spcAft>
                <a:spcPts val="1200"/>
              </a:spcAft>
              <a:buFont typeface="Arial" panose="020B0604020202020204" pitchFamily="34" charset="0"/>
              <a:buChar char="•"/>
            </a:pPr>
            <a:r>
              <a:rPr lang="en-US" sz="2000" b="1" dirty="0" smtClean="0">
                <a:solidFill>
                  <a:srgbClr val="7030A0"/>
                </a:solidFill>
                <a:latin typeface="Franklin Gothic Book" panose="020B0503020102020204" pitchFamily="34" charset="0"/>
              </a:rPr>
              <a:t>Submit name and contact details (landline, cellphone, email address) of the assigned focal person</a:t>
            </a:r>
          </a:p>
          <a:p>
            <a:pPr marL="285750" indent="-285750">
              <a:spcAft>
                <a:spcPts val="1200"/>
              </a:spcAft>
              <a:buFont typeface="Arial" panose="020B0604020202020204" pitchFamily="34" charset="0"/>
              <a:buChar char="•"/>
            </a:pPr>
            <a:r>
              <a:rPr lang="en-US" sz="2000" b="1" dirty="0" smtClean="0">
                <a:solidFill>
                  <a:srgbClr val="7030A0"/>
                </a:solidFill>
                <a:latin typeface="Franklin Gothic Book" panose="020B0503020102020204" pitchFamily="34" charset="0"/>
              </a:rPr>
              <a:t>Open communication channels</a:t>
            </a:r>
          </a:p>
          <a:p>
            <a:pPr marL="742950" lvl="1" indent="-285750">
              <a:spcAft>
                <a:spcPts val="1200"/>
              </a:spcAft>
              <a:buFont typeface="Arial" panose="020B0604020202020204" pitchFamily="34" charset="0"/>
              <a:buChar char="•"/>
            </a:pPr>
            <a:r>
              <a:rPr lang="en-US" sz="2000" b="1" dirty="0" smtClean="0">
                <a:solidFill>
                  <a:srgbClr val="7030A0"/>
                </a:solidFill>
                <a:latin typeface="Franklin Gothic Book" panose="020B0503020102020204" pitchFamily="34" charset="0"/>
              </a:rPr>
              <a:t>Official Mailing Address: </a:t>
            </a:r>
            <a:r>
              <a:rPr lang="en-US" sz="2000" b="1" dirty="0" smtClean="0">
                <a:solidFill>
                  <a:srgbClr val="102947"/>
                </a:solidFill>
                <a:latin typeface="Franklin Gothic Book" panose="020B0503020102020204" pitchFamily="34" charset="0"/>
              </a:rPr>
              <a:t>PMC Secretariat c/o Personnel Division, DepEd Complex, Meralco Ave., Pasic City 1600</a:t>
            </a:r>
          </a:p>
          <a:p>
            <a:pPr marL="742950" lvl="1" indent="-285750">
              <a:spcAft>
                <a:spcPts val="1200"/>
              </a:spcAft>
              <a:buFont typeface="Arial" panose="020B0604020202020204" pitchFamily="34" charset="0"/>
              <a:buChar char="•"/>
            </a:pPr>
            <a:r>
              <a:rPr lang="en-US" sz="2000" b="1" dirty="0" smtClean="0">
                <a:solidFill>
                  <a:srgbClr val="7030A0"/>
                </a:solidFill>
                <a:latin typeface="Franklin Gothic Book" panose="020B0503020102020204" pitchFamily="34" charset="0"/>
              </a:rPr>
              <a:t>Email account: </a:t>
            </a:r>
            <a:r>
              <a:rPr lang="en-US" sz="2000" b="1" dirty="0" smtClean="0">
                <a:solidFill>
                  <a:srgbClr val="102947"/>
                </a:solidFill>
                <a:latin typeface="Franklin Gothic Book" panose="020B0503020102020204" pitchFamily="34" charset="0"/>
                <a:hlinkClick r:id="rId2"/>
              </a:rPr>
              <a:t>pbb.secretariat@gmail.com</a:t>
            </a:r>
            <a:endParaRPr lang="en-US" sz="2000" b="1" dirty="0" smtClean="0">
              <a:solidFill>
                <a:srgbClr val="102947"/>
              </a:solidFill>
              <a:latin typeface="Franklin Gothic Book" panose="020B0503020102020204" pitchFamily="34" charset="0"/>
            </a:endParaRPr>
          </a:p>
          <a:p>
            <a:pPr marL="742950" lvl="1" indent="-285750">
              <a:spcAft>
                <a:spcPts val="1200"/>
              </a:spcAft>
              <a:buFont typeface="Arial" panose="020B0604020202020204" pitchFamily="34" charset="0"/>
              <a:buChar char="•"/>
            </a:pPr>
            <a:r>
              <a:rPr lang="en-US" sz="2000" b="1" dirty="0" smtClean="0">
                <a:solidFill>
                  <a:srgbClr val="7030A0"/>
                </a:solidFill>
                <a:latin typeface="Franklin Gothic Book" panose="020B0503020102020204" pitchFamily="34" charset="0"/>
              </a:rPr>
              <a:t>Landline numbers: </a:t>
            </a:r>
            <a:r>
              <a:rPr lang="en-US" sz="2000" b="1" dirty="0" smtClean="0">
                <a:solidFill>
                  <a:srgbClr val="102947"/>
                </a:solidFill>
                <a:latin typeface="Franklin Gothic Book" panose="020B0503020102020204" pitchFamily="34" charset="0"/>
              </a:rPr>
              <a:t>(02) 636-6546 / 633-9345</a:t>
            </a:r>
            <a:endParaRPr lang="en-PH" sz="2000" dirty="0">
              <a:solidFill>
                <a:srgbClr val="102947"/>
              </a:solidFill>
              <a:latin typeface="Franklin Gothic Book" panose="020B0503020102020204" pitchFamily="34" charset="0"/>
            </a:endParaRPr>
          </a:p>
          <a:p>
            <a:pPr marL="742950" lvl="1" indent="-285750">
              <a:spcAft>
                <a:spcPts val="1200"/>
              </a:spcAft>
              <a:buFont typeface="Arial" panose="020B0604020202020204" pitchFamily="34" charset="0"/>
              <a:buChar char="•"/>
            </a:pPr>
            <a:endParaRPr lang="en-PH" sz="2000" dirty="0">
              <a:solidFill>
                <a:srgbClr val="102947"/>
              </a:solidFill>
              <a:latin typeface="Franklin Gothic Book" panose="020B0503020102020204" pitchFamily="34" charset="0"/>
            </a:endParaRPr>
          </a:p>
        </p:txBody>
      </p:sp>
    </p:spTree>
    <p:extLst>
      <p:ext uri="{BB962C8B-B14F-4D97-AF65-F5344CB8AC3E}">
        <p14:creationId xmlns:p14="http://schemas.microsoft.com/office/powerpoint/2010/main" xmlns="" val="17759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4</a:t>
            </a:fld>
            <a:endParaRPr lang="fil-PH" dirty="0"/>
          </a:p>
        </p:txBody>
      </p:sp>
      <p:sp>
        <p:nvSpPr>
          <p:cNvPr id="3" name="TextBox 2"/>
          <p:cNvSpPr txBox="1"/>
          <p:nvPr/>
        </p:nvSpPr>
        <p:spPr>
          <a:xfrm>
            <a:off x="44496"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Agency Eligibility</a:t>
            </a:r>
            <a:endParaRPr lang="en-PH" sz="4400" dirty="0">
              <a:solidFill>
                <a:srgbClr val="102947"/>
              </a:solidFill>
              <a:latin typeface="Franklin Gothic Medium" panose="020B0603020102020204" pitchFamily="34" charset="0"/>
            </a:endParaRPr>
          </a:p>
        </p:txBody>
      </p:sp>
      <p:sp>
        <p:nvSpPr>
          <p:cNvPr id="5" name="TextBox 4"/>
          <p:cNvSpPr txBox="1"/>
          <p:nvPr/>
        </p:nvSpPr>
        <p:spPr>
          <a:xfrm>
            <a:off x="152400" y="1524000"/>
            <a:ext cx="8839200" cy="4555093"/>
          </a:xfrm>
          <a:prstGeom prst="rect">
            <a:avLst/>
          </a:prstGeom>
          <a:noFill/>
        </p:spPr>
        <p:txBody>
          <a:bodyPr wrap="square" rtlCol="0">
            <a:spAutoFit/>
          </a:bodyPr>
          <a:lstStyle/>
          <a:p>
            <a:pPr marL="693738" indent="-693738">
              <a:spcAft>
                <a:spcPts val="3000"/>
              </a:spcAft>
              <a:buAutoNum type="arabicPeriod"/>
            </a:pPr>
            <a:r>
              <a:rPr lang="en-US" sz="4000" dirty="0" smtClean="0">
                <a:latin typeface="Franklin Gothic Book" panose="020B0503020102020204" pitchFamily="34" charset="0"/>
              </a:rPr>
              <a:t>Achieve performance targets in the delivery of MFOs, STO and GASS.</a:t>
            </a:r>
            <a:endParaRPr lang="en-US" sz="4000" dirty="0">
              <a:latin typeface="Franklin Gothic Book" panose="020B0503020102020204" pitchFamily="34" charset="0"/>
            </a:endParaRPr>
          </a:p>
          <a:p>
            <a:pPr marL="693738" indent="-693738">
              <a:spcAft>
                <a:spcPts val="3000"/>
              </a:spcAft>
              <a:buAutoNum type="arabicPeriod"/>
            </a:pPr>
            <a:r>
              <a:rPr lang="en-US" sz="4000" dirty="0" smtClean="0">
                <a:latin typeface="Franklin Gothic Book" panose="020B0503020102020204" pitchFamily="34" charset="0"/>
              </a:rPr>
              <a:t>Satisfy 100% of the Good Governance Conditions</a:t>
            </a:r>
            <a:endParaRPr lang="en-US" sz="4000" dirty="0">
              <a:latin typeface="Franklin Gothic Book" panose="020B0503020102020204" pitchFamily="34" charset="0"/>
            </a:endParaRPr>
          </a:p>
          <a:p>
            <a:pPr marL="693738" indent="-693738">
              <a:spcAft>
                <a:spcPts val="3000"/>
              </a:spcAft>
              <a:buAutoNum type="arabicPeriod"/>
            </a:pPr>
            <a:r>
              <a:rPr lang="en-US" sz="4000" dirty="0" smtClean="0">
                <a:latin typeface="Franklin Gothic Book" panose="020B0503020102020204" pitchFamily="34" charset="0"/>
              </a:rPr>
              <a:t>Use the applicable performance rating systems – RPMS and CESPES</a:t>
            </a:r>
            <a:endParaRPr lang="en-US" sz="4000" dirty="0">
              <a:latin typeface="Franklin Gothic Book" panose="020B05030201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800" y="1237206"/>
            <a:ext cx="8321040" cy="4934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04800" y="1525917"/>
            <a:ext cx="6904318" cy="3238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20482" y="1596517"/>
            <a:ext cx="6904318" cy="4275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600200" y="1691272"/>
            <a:ext cx="7056732" cy="4252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04800" y="1192628"/>
            <a:ext cx="8320602" cy="5217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1436151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xit" presetSubtype="0" fill="hold" nodeType="clickEffect">
                                  <p:stCondLst>
                                    <p:cond delay="0"/>
                                  </p:stCondLst>
                                  <p:childTnLst>
                                    <p:anim calcmode="lin" valueType="num">
                                      <p:cBhvr>
                                        <p:cTn id="35" dur="1000"/>
                                        <p:tgtEl>
                                          <p:spTgt spid="13"/>
                                        </p:tgtEl>
                                        <p:attrNameLst>
                                          <p:attrName>ppt_w</p:attrName>
                                        </p:attrNameLst>
                                      </p:cBhvr>
                                      <p:tavLst>
                                        <p:tav tm="0">
                                          <p:val>
                                            <p:strVal val="ppt_w"/>
                                          </p:val>
                                        </p:tav>
                                        <p:tav tm="100000">
                                          <p:val>
                                            <p:fltVal val="0"/>
                                          </p:val>
                                        </p:tav>
                                      </p:tavLst>
                                    </p:anim>
                                    <p:anim calcmode="lin" valueType="num">
                                      <p:cBhvr>
                                        <p:cTn id="36" dur="1000"/>
                                        <p:tgtEl>
                                          <p:spTgt spid="13"/>
                                        </p:tgtEl>
                                        <p:attrNameLst>
                                          <p:attrName>ppt_h</p:attrName>
                                        </p:attrNameLst>
                                      </p:cBhvr>
                                      <p:tavLst>
                                        <p:tav tm="0">
                                          <p:val>
                                            <p:strVal val="ppt_h"/>
                                          </p:val>
                                        </p:tav>
                                        <p:tav tm="100000">
                                          <p:val>
                                            <p:fltVal val="0"/>
                                          </p:val>
                                        </p:tav>
                                      </p:tavLst>
                                    </p:anim>
                                    <p:anim calcmode="lin" valueType="num">
                                      <p:cBhvr>
                                        <p:cTn id="37" dur="1000"/>
                                        <p:tgtEl>
                                          <p:spTgt spid="13"/>
                                        </p:tgtEl>
                                        <p:attrNameLst>
                                          <p:attrName>style.rotation</p:attrName>
                                        </p:attrNameLst>
                                      </p:cBhvr>
                                      <p:tavLst>
                                        <p:tav tm="0">
                                          <p:val>
                                            <p:fltVal val="0"/>
                                          </p:val>
                                        </p:tav>
                                        <p:tav tm="100000">
                                          <p:val>
                                            <p:fltVal val="90"/>
                                          </p:val>
                                        </p:tav>
                                      </p:tavLst>
                                    </p:anim>
                                    <p:animEffect transition="out" filter="fade">
                                      <p:cBhvr>
                                        <p:cTn id="38" dur="1000"/>
                                        <p:tgtEl>
                                          <p:spTgt spid="13"/>
                                        </p:tgtEl>
                                      </p:cBhvr>
                                    </p:animEffect>
                                    <p:set>
                                      <p:cBhvr>
                                        <p:cTn id="39" dur="1" fill="hold">
                                          <p:stCondLst>
                                            <p:cond delay="999"/>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 calcmode="lin" valueType="num">
                                      <p:cBhvr>
                                        <p:cTn id="46" dur="1000" fill="hold"/>
                                        <p:tgtEl>
                                          <p:spTgt spid="17"/>
                                        </p:tgtEl>
                                        <p:attrNameLst>
                                          <p:attrName>style.rotation</p:attrName>
                                        </p:attrNameLst>
                                      </p:cBhvr>
                                      <p:tavLst>
                                        <p:tav tm="0">
                                          <p:val>
                                            <p:fltVal val="90"/>
                                          </p:val>
                                        </p:tav>
                                        <p:tav tm="100000">
                                          <p:val>
                                            <p:fltVal val="0"/>
                                          </p:val>
                                        </p:tav>
                                      </p:tavLst>
                                    </p:anim>
                                    <p:animEffect transition="in" filter="fade">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1" presetClass="exit" presetSubtype="0" fill="hold" nodeType="clickEffect">
                                  <p:stCondLst>
                                    <p:cond delay="0"/>
                                  </p:stCondLst>
                                  <p:childTnLst>
                                    <p:anim calcmode="lin" valueType="num">
                                      <p:cBhvr>
                                        <p:cTn id="65" dur="1000"/>
                                        <p:tgtEl>
                                          <p:spTgt spid="17"/>
                                        </p:tgtEl>
                                        <p:attrNameLst>
                                          <p:attrName>ppt_w</p:attrName>
                                        </p:attrNameLst>
                                      </p:cBhvr>
                                      <p:tavLst>
                                        <p:tav tm="0">
                                          <p:val>
                                            <p:strVal val="ppt_w"/>
                                          </p:val>
                                        </p:tav>
                                        <p:tav tm="100000">
                                          <p:val>
                                            <p:fltVal val="0"/>
                                          </p:val>
                                        </p:tav>
                                      </p:tavLst>
                                    </p:anim>
                                    <p:anim calcmode="lin" valueType="num">
                                      <p:cBhvr>
                                        <p:cTn id="66" dur="1000"/>
                                        <p:tgtEl>
                                          <p:spTgt spid="17"/>
                                        </p:tgtEl>
                                        <p:attrNameLst>
                                          <p:attrName>ppt_h</p:attrName>
                                        </p:attrNameLst>
                                      </p:cBhvr>
                                      <p:tavLst>
                                        <p:tav tm="0">
                                          <p:val>
                                            <p:strVal val="ppt_h"/>
                                          </p:val>
                                        </p:tav>
                                        <p:tav tm="100000">
                                          <p:val>
                                            <p:fltVal val="0"/>
                                          </p:val>
                                        </p:tav>
                                      </p:tavLst>
                                    </p:anim>
                                    <p:anim calcmode="lin" valueType="num">
                                      <p:cBhvr>
                                        <p:cTn id="67" dur="1000"/>
                                        <p:tgtEl>
                                          <p:spTgt spid="17"/>
                                        </p:tgtEl>
                                        <p:attrNameLst>
                                          <p:attrName>style.rotation</p:attrName>
                                        </p:attrNameLst>
                                      </p:cBhvr>
                                      <p:tavLst>
                                        <p:tav tm="0">
                                          <p:val>
                                            <p:fltVal val="0"/>
                                          </p:val>
                                        </p:tav>
                                        <p:tav tm="100000">
                                          <p:val>
                                            <p:fltVal val="90"/>
                                          </p:val>
                                        </p:tav>
                                      </p:tavLst>
                                    </p:anim>
                                    <p:animEffect transition="out" filter="fade">
                                      <p:cBhvr>
                                        <p:cTn id="68" dur="1000"/>
                                        <p:tgtEl>
                                          <p:spTgt spid="17"/>
                                        </p:tgtEl>
                                      </p:cBhvr>
                                    </p:animEffect>
                                    <p:set>
                                      <p:cBhvr>
                                        <p:cTn id="69" dur="1" fill="hold">
                                          <p:stCondLst>
                                            <p:cond delay="999"/>
                                          </p:stCondLst>
                                        </p:cTn>
                                        <p:tgtEl>
                                          <p:spTgt spid="17"/>
                                        </p:tgtEl>
                                        <p:attrNameLst>
                                          <p:attrName>style.visibility</p:attrName>
                                        </p:attrNameLst>
                                      </p:cBhvr>
                                      <p:to>
                                        <p:strVal val="hidden"/>
                                      </p:to>
                                    </p:set>
                                  </p:childTnLst>
                                </p:cTn>
                              </p:par>
                              <p:par>
                                <p:cTn id="70" presetID="31" presetClass="exit" presetSubtype="0" fill="hold" nodeType="withEffect">
                                  <p:stCondLst>
                                    <p:cond delay="0"/>
                                  </p:stCondLst>
                                  <p:childTnLst>
                                    <p:anim calcmode="lin" valueType="num">
                                      <p:cBhvr>
                                        <p:cTn id="71" dur="1000"/>
                                        <p:tgtEl>
                                          <p:spTgt spid="18"/>
                                        </p:tgtEl>
                                        <p:attrNameLst>
                                          <p:attrName>ppt_w</p:attrName>
                                        </p:attrNameLst>
                                      </p:cBhvr>
                                      <p:tavLst>
                                        <p:tav tm="0">
                                          <p:val>
                                            <p:strVal val="ppt_w"/>
                                          </p:val>
                                        </p:tav>
                                        <p:tav tm="100000">
                                          <p:val>
                                            <p:fltVal val="0"/>
                                          </p:val>
                                        </p:tav>
                                      </p:tavLst>
                                    </p:anim>
                                    <p:anim calcmode="lin" valueType="num">
                                      <p:cBhvr>
                                        <p:cTn id="72" dur="1000"/>
                                        <p:tgtEl>
                                          <p:spTgt spid="18"/>
                                        </p:tgtEl>
                                        <p:attrNameLst>
                                          <p:attrName>ppt_h</p:attrName>
                                        </p:attrNameLst>
                                      </p:cBhvr>
                                      <p:tavLst>
                                        <p:tav tm="0">
                                          <p:val>
                                            <p:strVal val="ppt_h"/>
                                          </p:val>
                                        </p:tav>
                                        <p:tav tm="100000">
                                          <p:val>
                                            <p:fltVal val="0"/>
                                          </p:val>
                                        </p:tav>
                                      </p:tavLst>
                                    </p:anim>
                                    <p:anim calcmode="lin" valueType="num">
                                      <p:cBhvr>
                                        <p:cTn id="73" dur="1000"/>
                                        <p:tgtEl>
                                          <p:spTgt spid="18"/>
                                        </p:tgtEl>
                                        <p:attrNameLst>
                                          <p:attrName>style.rotation</p:attrName>
                                        </p:attrNameLst>
                                      </p:cBhvr>
                                      <p:tavLst>
                                        <p:tav tm="0">
                                          <p:val>
                                            <p:fltVal val="0"/>
                                          </p:val>
                                        </p:tav>
                                        <p:tav tm="100000">
                                          <p:val>
                                            <p:fltVal val="90"/>
                                          </p:val>
                                        </p:tav>
                                      </p:tavLst>
                                    </p:anim>
                                    <p:animEffect transition="out" filter="fade">
                                      <p:cBhvr>
                                        <p:cTn id="74" dur="1000"/>
                                        <p:tgtEl>
                                          <p:spTgt spid="18"/>
                                        </p:tgtEl>
                                      </p:cBhvr>
                                    </p:animEffect>
                                    <p:set>
                                      <p:cBhvr>
                                        <p:cTn id="75" dur="1" fill="hold">
                                          <p:stCondLst>
                                            <p:cond delay="999"/>
                                          </p:stCondLst>
                                        </p:cTn>
                                        <p:tgtEl>
                                          <p:spTgt spid="18"/>
                                        </p:tgtEl>
                                        <p:attrNameLst>
                                          <p:attrName>style.visibility</p:attrName>
                                        </p:attrNameLst>
                                      </p:cBhvr>
                                      <p:to>
                                        <p:strVal val="hidden"/>
                                      </p:to>
                                    </p:set>
                                  </p:childTnLst>
                                </p:cTn>
                              </p:par>
                              <p:par>
                                <p:cTn id="76" presetID="31" presetClass="exit" presetSubtype="0" fill="hold" nodeType="withEffect">
                                  <p:stCondLst>
                                    <p:cond delay="0"/>
                                  </p:stCondLst>
                                  <p:childTnLst>
                                    <p:anim calcmode="lin" valueType="num">
                                      <p:cBhvr>
                                        <p:cTn id="77" dur="1000"/>
                                        <p:tgtEl>
                                          <p:spTgt spid="19"/>
                                        </p:tgtEl>
                                        <p:attrNameLst>
                                          <p:attrName>ppt_w</p:attrName>
                                        </p:attrNameLst>
                                      </p:cBhvr>
                                      <p:tavLst>
                                        <p:tav tm="0">
                                          <p:val>
                                            <p:strVal val="ppt_w"/>
                                          </p:val>
                                        </p:tav>
                                        <p:tav tm="100000">
                                          <p:val>
                                            <p:fltVal val="0"/>
                                          </p:val>
                                        </p:tav>
                                      </p:tavLst>
                                    </p:anim>
                                    <p:anim calcmode="lin" valueType="num">
                                      <p:cBhvr>
                                        <p:cTn id="78" dur="1000"/>
                                        <p:tgtEl>
                                          <p:spTgt spid="19"/>
                                        </p:tgtEl>
                                        <p:attrNameLst>
                                          <p:attrName>ppt_h</p:attrName>
                                        </p:attrNameLst>
                                      </p:cBhvr>
                                      <p:tavLst>
                                        <p:tav tm="0">
                                          <p:val>
                                            <p:strVal val="ppt_h"/>
                                          </p:val>
                                        </p:tav>
                                        <p:tav tm="100000">
                                          <p:val>
                                            <p:fltVal val="0"/>
                                          </p:val>
                                        </p:tav>
                                      </p:tavLst>
                                    </p:anim>
                                    <p:anim calcmode="lin" valueType="num">
                                      <p:cBhvr>
                                        <p:cTn id="79" dur="1000"/>
                                        <p:tgtEl>
                                          <p:spTgt spid="19"/>
                                        </p:tgtEl>
                                        <p:attrNameLst>
                                          <p:attrName>style.rotation</p:attrName>
                                        </p:attrNameLst>
                                      </p:cBhvr>
                                      <p:tavLst>
                                        <p:tav tm="0">
                                          <p:val>
                                            <p:fltVal val="0"/>
                                          </p:val>
                                        </p:tav>
                                        <p:tav tm="100000">
                                          <p:val>
                                            <p:fltVal val="90"/>
                                          </p:val>
                                        </p:tav>
                                      </p:tavLst>
                                    </p:anim>
                                    <p:animEffect transition="out" filter="fade">
                                      <p:cBhvr>
                                        <p:cTn id="80" dur="1000"/>
                                        <p:tgtEl>
                                          <p:spTgt spid="19"/>
                                        </p:tgtEl>
                                      </p:cBhvr>
                                    </p:animEffect>
                                    <p:set>
                                      <p:cBhvr>
                                        <p:cTn id="81" dur="1" fill="hold">
                                          <p:stCondLst>
                                            <p:cond delay="999"/>
                                          </p:stCondLst>
                                        </p:cTn>
                                        <p:tgtEl>
                                          <p:spTgt spid="1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1000" fill="hold"/>
                                        <p:tgtEl>
                                          <p:spTgt spid="20"/>
                                        </p:tgtEl>
                                        <p:attrNameLst>
                                          <p:attrName>ppt_w</p:attrName>
                                        </p:attrNameLst>
                                      </p:cBhvr>
                                      <p:tavLst>
                                        <p:tav tm="0">
                                          <p:val>
                                            <p:fltVal val="0"/>
                                          </p:val>
                                        </p:tav>
                                        <p:tav tm="100000">
                                          <p:val>
                                            <p:strVal val="#ppt_w"/>
                                          </p:val>
                                        </p:tav>
                                      </p:tavLst>
                                    </p:anim>
                                    <p:anim calcmode="lin" valueType="num">
                                      <p:cBhvr>
                                        <p:cTn id="87" dur="1000" fill="hold"/>
                                        <p:tgtEl>
                                          <p:spTgt spid="20"/>
                                        </p:tgtEl>
                                        <p:attrNameLst>
                                          <p:attrName>ppt_h</p:attrName>
                                        </p:attrNameLst>
                                      </p:cBhvr>
                                      <p:tavLst>
                                        <p:tav tm="0">
                                          <p:val>
                                            <p:fltVal val="0"/>
                                          </p:val>
                                        </p:tav>
                                        <p:tav tm="100000">
                                          <p:val>
                                            <p:strVal val="#ppt_h"/>
                                          </p:val>
                                        </p:tav>
                                      </p:tavLst>
                                    </p:anim>
                                    <p:anim calcmode="lin" valueType="num">
                                      <p:cBhvr>
                                        <p:cTn id="88" dur="1000" fill="hold"/>
                                        <p:tgtEl>
                                          <p:spTgt spid="20"/>
                                        </p:tgtEl>
                                        <p:attrNameLst>
                                          <p:attrName>style.rotation</p:attrName>
                                        </p:attrNameLst>
                                      </p:cBhvr>
                                      <p:tavLst>
                                        <p:tav tm="0">
                                          <p:val>
                                            <p:fltVal val="90"/>
                                          </p:val>
                                        </p:tav>
                                        <p:tav tm="100000">
                                          <p:val>
                                            <p:fltVal val="0"/>
                                          </p:val>
                                        </p:tav>
                                      </p:tavLst>
                                    </p:anim>
                                    <p:animEffect transition="in" filter="fade">
                                      <p:cBhvr>
                                        <p:cTn id="89" dur="10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xit" presetSubtype="0" fill="hold" nodeType="clickEffect">
                                  <p:stCondLst>
                                    <p:cond delay="0"/>
                                  </p:stCondLst>
                                  <p:childTnLst>
                                    <p:anim calcmode="lin" valueType="num">
                                      <p:cBhvr>
                                        <p:cTn id="93" dur="1000"/>
                                        <p:tgtEl>
                                          <p:spTgt spid="20"/>
                                        </p:tgtEl>
                                        <p:attrNameLst>
                                          <p:attrName>ppt_w</p:attrName>
                                        </p:attrNameLst>
                                      </p:cBhvr>
                                      <p:tavLst>
                                        <p:tav tm="0">
                                          <p:val>
                                            <p:strVal val="ppt_w"/>
                                          </p:val>
                                        </p:tav>
                                        <p:tav tm="100000">
                                          <p:val>
                                            <p:fltVal val="0"/>
                                          </p:val>
                                        </p:tav>
                                      </p:tavLst>
                                    </p:anim>
                                    <p:anim calcmode="lin" valueType="num">
                                      <p:cBhvr>
                                        <p:cTn id="94" dur="1000"/>
                                        <p:tgtEl>
                                          <p:spTgt spid="20"/>
                                        </p:tgtEl>
                                        <p:attrNameLst>
                                          <p:attrName>ppt_h</p:attrName>
                                        </p:attrNameLst>
                                      </p:cBhvr>
                                      <p:tavLst>
                                        <p:tav tm="0">
                                          <p:val>
                                            <p:strVal val="ppt_h"/>
                                          </p:val>
                                        </p:tav>
                                        <p:tav tm="100000">
                                          <p:val>
                                            <p:fltVal val="0"/>
                                          </p:val>
                                        </p:tav>
                                      </p:tavLst>
                                    </p:anim>
                                    <p:anim calcmode="lin" valueType="num">
                                      <p:cBhvr>
                                        <p:cTn id="95" dur="1000"/>
                                        <p:tgtEl>
                                          <p:spTgt spid="20"/>
                                        </p:tgtEl>
                                        <p:attrNameLst>
                                          <p:attrName>style.rotation</p:attrName>
                                        </p:attrNameLst>
                                      </p:cBhvr>
                                      <p:tavLst>
                                        <p:tav tm="0">
                                          <p:val>
                                            <p:fltVal val="0"/>
                                          </p:val>
                                        </p:tav>
                                        <p:tav tm="100000">
                                          <p:val>
                                            <p:fltVal val="90"/>
                                          </p:val>
                                        </p:tav>
                                      </p:tavLst>
                                    </p:anim>
                                    <p:animEffect transition="out" filter="fade">
                                      <p:cBhvr>
                                        <p:cTn id="96" dur="1000"/>
                                        <p:tgtEl>
                                          <p:spTgt spid="20"/>
                                        </p:tgtEl>
                                      </p:cBhvr>
                                    </p:animEffect>
                                    <p:set>
                                      <p:cBhvr>
                                        <p:cTn id="97"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40</a:t>
            </a:fld>
            <a:endParaRPr lang="fil-PH" dirty="0"/>
          </a:p>
        </p:txBody>
      </p:sp>
      <p:sp>
        <p:nvSpPr>
          <p:cNvPr id="3" name="TextBox 2"/>
          <p:cNvSpPr txBox="1"/>
          <p:nvPr/>
        </p:nvSpPr>
        <p:spPr>
          <a:xfrm>
            <a:off x="0" y="392519"/>
            <a:ext cx="9144000" cy="707886"/>
          </a:xfrm>
          <a:prstGeom prst="rect">
            <a:avLst/>
          </a:prstGeom>
          <a:noFill/>
        </p:spPr>
        <p:txBody>
          <a:bodyPr wrap="square" rtlCol="0">
            <a:spAutoFit/>
          </a:bodyPr>
          <a:lstStyle/>
          <a:p>
            <a:pPr algn="ctr"/>
            <a:r>
              <a:rPr lang="en-PH" sz="4000" b="1" dirty="0" smtClean="0">
                <a:solidFill>
                  <a:srgbClr val="102947"/>
                </a:solidFill>
                <a:latin typeface="Franklin Gothic Medium" panose="020B0603020102020204" pitchFamily="34" charset="0"/>
              </a:rPr>
              <a:t>Appeals Process</a:t>
            </a:r>
            <a:endParaRPr lang="en-PH" sz="4000" dirty="0">
              <a:solidFill>
                <a:srgbClr val="102947"/>
              </a:solidFill>
              <a:latin typeface="Franklin Gothic Medium" panose="020B0603020102020204" pitchFamily="34" charset="0"/>
            </a:endParaRPr>
          </a:p>
        </p:txBody>
      </p:sp>
    </p:spTree>
    <p:extLst>
      <p:ext uri="{BB962C8B-B14F-4D97-AF65-F5344CB8AC3E}">
        <p14:creationId xmlns:p14="http://schemas.microsoft.com/office/powerpoint/2010/main" xmlns="" val="27964516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55" y="864266"/>
            <a:ext cx="1227908"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PH" sz="1350" dirty="0">
              <a:solidFill>
                <a:prstClr val="white"/>
              </a:solidFill>
              <a:latin typeface="Calibri" panose="020F0502020204030204"/>
            </a:endParaRPr>
          </a:p>
        </p:txBody>
      </p:sp>
      <p:cxnSp>
        <p:nvCxnSpPr>
          <p:cNvPr id="128" name="Straight Connector 127"/>
          <p:cNvCxnSpPr>
            <a:stCxn id="165" idx="2"/>
            <a:endCxn id="167" idx="0"/>
          </p:cNvCxnSpPr>
          <p:nvPr/>
        </p:nvCxnSpPr>
        <p:spPr>
          <a:xfrm>
            <a:off x="4641941" y="2198695"/>
            <a:ext cx="1" cy="46013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7" idx="2"/>
            <a:endCxn id="169" idx="0"/>
          </p:cNvCxnSpPr>
          <p:nvPr/>
        </p:nvCxnSpPr>
        <p:spPr>
          <a:xfrm>
            <a:off x="4641941" y="3176803"/>
            <a:ext cx="0" cy="18780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69" idx="2"/>
            <a:endCxn id="170" idx="0"/>
          </p:cNvCxnSpPr>
          <p:nvPr/>
        </p:nvCxnSpPr>
        <p:spPr>
          <a:xfrm flipH="1">
            <a:off x="4641940" y="4098652"/>
            <a:ext cx="2" cy="189737"/>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3798417" y="1235643"/>
            <a:ext cx="1687047" cy="978729"/>
          </a:xfrm>
          <a:prstGeom prst="rect">
            <a:avLst/>
          </a:prstGeom>
          <a:noFill/>
        </p:spPr>
        <p:txBody>
          <a:bodyPr wrap="square" rtlCol="0">
            <a:spAutoFit/>
          </a:bodyPr>
          <a:lstStyle/>
          <a:p>
            <a:pPr algn="ctr" defTabSz="685800">
              <a:lnSpc>
                <a:spcPct val="80000"/>
              </a:lnSpc>
              <a:defRPr/>
            </a:pPr>
            <a:r>
              <a:rPr lang="en-PH" sz="2300" b="1" spc="-113" dirty="0" smtClean="0">
                <a:solidFill>
                  <a:srgbClr val="7030A0"/>
                </a:solidFill>
                <a:latin typeface="Calibri" panose="020F0502020204030204"/>
              </a:rPr>
              <a:t>Performance Management Committee</a:t>
            </a:r>
            <a:endParaRPr lang="en-PH" sz="2300" b="1" spc="-113" dirty="0">
              <a:solidFill>
                <a:srgbClr val="7030A0"/>
              </a:solidFill>
              <a:latin typeface="Calibri" panose="020F0502020204030204"/>
            </a:endParaRPr>
          </a:p>
        </p:txBody>
      </p:sp>
      <p:sp>
        <p:nvSpPr>
          <p:cNvPr id="167" name="TextBox 166"/>
          <p:cNvSpPr txBox="1"/>
          <p:nvPr/>
        </p:nvSpPr>
        <p:spPr>
          <a:xfrm>
            <a:off x="3342800" y="2658825"/>
            <a:ext cx="2598283" cy="757130"/>
          </a:xfrm>
          <a:prstGeom prst="rect">
            <a:avLst/>
          </a:prstGeom>
          <a:noFill/>
        </p:spPr>
        <p:txBody>
          <a:bodyPr wrap="square" rtlCol="0">
            <a:spAutoFit/>
          </a:bodyPr>
          <a:lstStyle/>
          <a:p>
            <a:pPr algn="ctr" defTabSz="685800">
              <a:lnSpc>
                <a:spcPct val="80000"/>
              </a:lnSpc>
              <a:defRPr/>
            </a:pPr>
            <a:r>
              <a:rPr lang="en-PH" b="1" spc="-113" dirty="0" smtClean="0">
                <a:solidFill>
                  <a:srgbClr val="7030A0"/>
                </a:solidFill>
                <a:latin typeface="Calibri" panose="020F0502020204030204"/>
              </a:rPr>
              <a:t>Regional Office Performance Management Team (RO PMT)</a:t>
            </a:r>
            <a:endParaRPr lang="en-PH" b="1" spc="-113" dirty="0">
              <a:solidFill>
                <a:srgbClr val="7030A0"/>
              </a:solidFill>
              <a:latin typeface="Calibri" panose="020F0502020204030204"/>
            </a:endParaRPr>
          </a:p>
        </p:txBody>
      </p:sp>
      <p:sp>
        <p:nvSpPr>
          <p:cNvPr id="169" name="TextBox 168"/>
          <p:cNvSpPr txBox="1"/>
          <p:nvPr/>
        </p:nvSpPr>
        <p:spPr>
          <a:xfrm>
            <a:off x="3342800" y="3364605"/>
            <a:ext cx="2598283" cy="757130"/>
          </a:xfrm>
          <a:prstGeom prst="rect">
            <a:avLst/>
          </a:prstGeom>
          <a:noFill/>
        </p:spPr>
        <p:txBody>
          <a:bodyPr wrap="square" rtlCol="0">
            <a:spAutoFit/>
          </a:bodyPr>
          <a:lstStyle/>
          <a:p>
            <a:pPr algn="ctr" defTabSz="685800">
              <a:lnSpc>
                <a:spcPct val="80000"/>
              </a:lnSpc>
              <a:defRPr/>
            </a:pPr>
            <a:r>
              <a:rPr lang="en-PH" b="1" spc="-113" dirty="0" smtClean="0">
                <a:solidFill>
                  <a:srgbClr val="7030A0"/>
                </a:solidFill>
                <a:latin typeface="Calibri" panose="020F0502020204030204"/>
              </a:rPr>
              <a:t>Schools Division Office Performance Management Team (SDO PMT)</a:t>
            </a:r>
            <a:endParaRPr lang="en-PH" b="1" spc="-113" dirty="0">
              <a:solidFill>
                <a:srgbClr val="7030A0"/>
              </a:solidFill>
              <a:latin typeface="Calibri" panose="020F0502020204030204"/>
            </a:endParaRPr>
          </a:p>
        </p:txBody>
      </p:sp>
      <p:sp>
        <p:nvSpPr>
          <p:cNvPr id="170" name="TextBox 169"/>
          <p:cNvSpPr txBox="1"/>
          <p:nvPr/>
        </p:nvSpPr>
        <p:spPr>
          <a:xfrm>
            <a:off x="3731120" y="4288388"/>
            <a:ext cx="1821639" cy="757130"/>
          </a:xfrm>
          <a:prstGeom prst="rect">
            <a:avLst/>
          </a:prstGeom>
          <a:noFill/>
        </p:spPr>
        <p:txBody>
          <a:bodyPr wrap="square" rtlCol="0">
            <a:spAutoFit/>
          </a:bodyPr>
          <a:lstStyle/>
          <a:p>
            <a:pPr algn="ctr" defTabSz="685800">
              <a:lnSpc>
                <a:spcPct val="80000"/>
              </a:lnSpc>
              <a:defRPr/>
            </a:pPr>
            <a:r>
              <a:rPr lang="en-PH" b="1" spc="-113" dirty="0" smtClean="0">
                <a:solidFill>
                  <a:srgbClr val="7030A0"/>
                </a:solidFill>
                <a:latin typeface="Calibri" panose="020F0502020204030204"/>
              </a:rPr>
              <a:t>School Performance Management Team </a:t>
            </a:r>
          </a:p>
          <a:p>
            <a:pPr algn="ctr" defTabSz="685800">
              <a:lnSpc>
                <a:spcPct val="80000"/>
              </a:lnSpc>
              <a:defRPr/>
            </a:pPr>
            <a:r>
              <a:rPr lang="en-PH" b="1" spc="-113" dirty="0" smtClean="0">
                <a:solidFill>
                  <a:srgbClr val="7030A0"/>
                </a:solidFill>
                <a:latin typeface="Calibri" panose="020F0502020204030204"/>
              </a:rPr>
              <a:t>(School PMT)</a:t>
            </a:r>
            <a:endParaRPr lang="en-PH" b="1" spc="-113" dirty="0">
              <a:solidFill>
                <a:srgbClr val="7030A0"/>
              </a:solidFill>
              <a:latin typeface="Calibri" panose="020F0502020204030204"/>
            </a:endParaRPr>
          </a:p>
        </p:txBody>
      </p:sp>
      <p:cxnSp>
        <p:nvCxnSpPr>
          <p:cNvPr id="39" name="Elbow Connector 38"/>
          <p:cNvCxnSpPr>
            <a:stCxn id="170" idx="3"/>
            <a:endCxn id="167" idx="3"/>
          </p:cNvCxnSpPr>
          <p:nvPr/>
        </p:nvCxnSpPr>
        <p:spPr>
          <a:xfrm flipV="1">
            <a:off x="5552759" y="2917813"/>
            <a:ext cx="388323" cy="1737599"/>
          </a:xfrm>
          <a:prstGeom prst="bentConnector3">
            <a:avLst>
              <a:gd name="adj1" fmla="val 589344"/>
            </a:avLst>
          </a:prstGeom>
          <a:ln w="190500">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70" idx="3"/>
            <a:endCxn id="169" idx="3"/>
          </p:cNvCxnSpPr>
          <p:nvPr/>
        </p:nvCxnSpPr>
        <p:spPr>
          <a:xfrm flipV="1">
            <a:off x="5552759" y="3731628"/>
            <a:ext cx="388323" cy="923784"/>
          </a:xfrm>
          <a:prstGeom prst="bentConnector3">
            <a:avLst>
              <a:gd name="adj1" fmla="val 589344"/>
            </a:avLst>
          </a:prstGeom>
          <a:ln w="190500">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167" idx="1"/>
            <a:endCxn id="170" idx="1"/>
          </p:cNvCxnSpPr>
          <p:nvPr/>
        </p:nvCxnSpPr>
        <p:spPr>
          <a:xfrm rot="10800000" flipH="1" flipV="1">
            <a:off x="3342799" y="2917813"/>
            <a:ext cx="388321" cy="1737599"/>
          </a:xfrm>
          <a:prstGeom prst="bentConnector3">
            <a:avLst>
              <a:gd name="adj1" fmla="val -249829"/>
            </a:avLst>
          </a:prstGeom>
          <a:ln w="190500">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170" idx="2"/>
            <a:endCxn id="165" idx="3"/>
          </p:cNvCxnSpPr>
          <p:nvPr/>
        </p:nvCxnSpPr>
        <p:spPr>
          <a:xfrm rot="5400000" flipH="1" flipV="1">
            <a:off x="3411068" y="2948040"/>
            <a:ext cx="3305267" cy="843524"/>
          </a:xfrm>
          <a:prstGeom prst="bentConnector4">
            <a:avLst>
              <a:gd name="adj1" fmla="val -12255"/>
              <a:gd name="adj2" fmla="val 412413"/>
            </a:avLst>
          </a:prstGeom>
          <a:ln w="190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165" idx="1"/>
            <a:endCxn id="170" idx="2"/>
          </p:cNvCxnSpPr>
          <p:nvPr/>
        </p:nvCxnSpPr>
        <p:spPr>
          <a:xfrm rot="10800000" flipH="1" flipV="1">
            <a:off x="3798417" y="1717168"/>
            <a:ext cx="843523" cy="3305267"/>
          </a:xfrm>
          <a:prstGeom prst="bentConnector4">
            <a:avLst>
              <a:gd name="adj1" fmla="val -202522"/>
              <a:gd name="adj2" fmla="val 122516"/>
            </a:avLst>
          </a:prstGeom>
          <a:ln w="190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304916" y="2900373"/>
            <a:ext cx="1037880" cy="461665"/>
          </a:xfrm>
          <a:prstGeom prst="rect">
            <a:avLst/>
          </a:prstGeom>
          <a:solidFill>
            <a:schemeClr val="accent1"/>
          </a:solidFill>
        </p:spPr>
        <p:txBody>
          <a:bodyPr wrap="square" rtlCol="0">
            <a:spAutoFit/>
          </a:bodyPr>
          <a:lstStyle/>
          <a:p>
            <a:pPr algn="ctr">
              <a:spcAft>
                <a:spcPts val="900"/>
              </a:spcAft>
            </a:pPr>
            <a:r>
              <a:rPr lang="en-PH" sz="1200" b="1" dirty="0">
                <a:solidFill>
                  <a:schemeClr val="bg1"/>
                </a:solidFill>
                <a:latin typeface="Calibri" panose="020F0502020204030204"/>
              </a:rPr>
              <a:t>Resolution w/in 15 days</a:t>
            </a:r>
          </a:p>
        </p:txBody>
      </p:sp>
      <p:sp>
        <p:nvSpPr>
          <p:cNvPr id="119" name="TextBox 118"/>
          <p:cNvSpPr txBox="1"/>
          <p:nvPr/>
        </p:nvSpPr>
        <p:spPr>
          <a:xfrm>
            <a:off x="2099495" y="5141700"/>
            <a:ext cx="1037880" cy="646331"/>
          </a:xfrm>
          <a:prstGeom prst="rect">
            <a:avLst/>
          </a:prstGeom>
          <a:solidFill>
            <a:schemeClr val="accent4"/>
          </a:solidFill>
        </p:spPr>
        <p:txBody>
          <a:bodyPr wrap="square" rtlCol="0">
            <a:spAutoFit/>
          </a:bodyPr>
          <a:lstStyle/>
          <a:p>
            <a:pPr algn="ctr">
              <a:spcAft>
                <a:spcPts val="900"/>
              </a:spcAft>
            </a:pPr>
            <a:r>
              <a:rPr lang="en-PH" sz="1200" b="1">
                <a:solidFill>
                  <a:schemeClr val="bg1"/>
                </a:solidFill>
                <a:latin typeface="Calibri" panose="020F0502020204030204"/>
              </a:rPr>
              <a:t>FINAL Resolution </a:t>
            </a:r>
            <a:r>
              <a:rPr lang="en-PH" sz="1200" b="1" dirty="0">
                <a:solidFill>
                  <a:schemeClr val="bg1"/>
                </a:solidFill>
                <a:latin typeface="Calibri" panose="020F0502020204030204"/>
              </a:rPr>
              <a:t>w/in 15 days</a:t>
            </a:r>
          </a:p>
        </p:txBody>
      </p:sp>
      <p:sp>
        <p:nvSpPr>
          <p:cNvPr id="120" name="TextBox 119"/>
          <p:cNvSpPr txBox="1"/>
          <p:nvPr/>
        </p:nvSpPr>
        <p:spPr>
          <a:xfrm>
            <a:off x="7073232" y="4830077"/>
            <a:ext cx="1037880" cy="646331"/>
          </a:xfrm>
          <a:prstGeom prst="rect">
            <a:avLst/>
          </a:prstGeom>
          <a:solidFill>
            <a:schemeClr val="accent4"/>
          </a:solidFill>
        </p:spPr>
        <p:txBody>
          <a:bodyPr wrap="square" rtlCol="0">
            <a:spAutoFit/>
          </a:bodyPr>
          <a:lstStyle/>
          <a:p>
            <a:pPr algn="ctr">
              <a:spcAft>
                <a:spcPts val="900"/>
              </a:spcAft>
            </a:pPr>
            <a:r>
              <a:rPr lang="en-PH" sz="1200" b="1" dirty="0">
                <a:solidFill>
                  <a:schemeClr val="bg1"/>
                </a:solidFill>
                <a:latin typeface="Calibri" panose="020F0502020204030204"/>
              </a:rPr>
              <a:t>Appeal Addressed to Chair</a:t>
            </a:r>
          </a:p>
        </p:txBody>
      </p:sp>
      <p:sp>
        <p:nvSpPr>
          <p:cNvPr id="121" name="TextBox 120"/>
          <p:cNvSpPr txBox="1"/>
          <p:nvPr/>
        </p:nvSpPr>
        <p:spPr>
          <a:xfrm>
            <a:off x="6881887" y="2305239"/>
            <a:ext cx="1037880" cy="646331"/>
          </a:xfrm>
          <a:prstGeom prst="rect">
            <a:avLst/>
          </a:prstGeom>
          <a:solidFill>
            <a:schemeClr val="accent1"/>
          </a:solidFill>
        </p:spPr>
        <p:txBody>
          <a:bodyPr wrap="square" rtlCol="0">
            <a:spAutoFit/>
          </a:bodyPr>
          <a:lstStyle/>
          <a:p>
            <a:pPr algn="ctr">
              <a:spcAft>
                <a:spcPts val="900"/>
              </a:spcAft>
            </a:pPr>
            <a:r>
              <a:rPr lang="en-PH" sz="1200" b="1" dirty="0">
                <a:solidFill>
                  <a:schemeClr val="bg1"/>
                </a:solidFill>
                <a:latin typeface="Calibri" panose="020F0502020204030204"/>
              </a:rPr>
              <a:t>Letter Addressed to Chair</a:t>
            </a:r>
          </a:p>
        </p:txBody>
      </p:sp>
      <p:sp>
        <p:nvSpPr>
          <p:cNvPr id="125" name="TextBox 124"/>
          <p:cNvSpPr txBox="1"/>
          <p:nvPr/>
        </p:nvSpPr>
        <p:spPr>
          <a:xfrm>
            <a:off x="6784604" y="3477712"/>
            <a:ext cx="1037880" cy="461665"/>
          </a:xfrm>
          <a:prstGeom prst="rect">
            <a:avLst/>
          </a:prstGeom>
          <a:solidFill>
            <a:schemeClr val="accent1"/>
          </a:solidFill>
        </p:spPr>
        <p:txBody>
          <a:bodyPr wrap="square" rtlCol="0">
            <a:spAutoFit/>
          </a:bodyPr>
          <a:lstStyle/>
          <a:p>
            <a:pPr algn="ctr">
              <a:spcAft>
                <a:spcPts val="900"/>
              </a:spcAft>
            </a:pPr>
            <a:r>
              <a:rPr lang="en-PH" sz="1200" b="1" dirty="0">
                <a:solidFill>
                  <a:schemeClr val="bg1"/>
                </a:solidFill>
                <a:latin typeface="Calibri" panose="020F0502020204030204"/>
              </a:rPr>
              <a:t> CC: SDO PMT</a:t>
            </a:r>
          </a:p>
        </p:txBody>
      </p:sp>
      <p:sp>
        <p:nvSpPr>
          <p:cNvPr id="126" name="Oval 125"/>
          <p:cNvSpPr/>
          <p:nvPr/>
        </p:nvSpPr>
        <p:spPr>
          <a:xfrm>
            <a:off x="6603463" y="2057148"/>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a:t>1</a:t>
            </a:r>
          </a:p>
        </p:txBody>
      </p:sp>
      <p:sp>
        <p:nvSpPr>
          <p:cNvPr id="127" name="Oval 126"/>
          <p:cNvSpPr/>
          <p:nvPr/>
        </p:nvSpPr>
        <p:spPr>
          <a:xfrm>
            <a:off x="2945803" y="2464598"/>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a:t>2</a:t>
            </a:r>
          </a:p>
        </p:txBody>
      </p:sp>
      <p:sp>
        <p:nvSpPr>
          <p:cNvPr id="129" name="Oval 128"/>
          <p:cNvSpPr/>
          <p:nvPr/>
        </p:nvSpPr>
        <p:spPr>
          <a:xfrm>
            <a:off x="6702832" y="4830077"/>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a:t>3</a:t>
            </a:r>
          </a:p>
        </p:txBody>
      </p:sp>
      <p:sp>
        <p:nvSpPr>
          <p:cNvPr id="130" name="Oval 129"/>
          <p:cNvSpPr/>
          <p:nvPr/>
        </p:nvSpPr>
        <p:spPr>
          <a:xfrm>
            <a:off x="2978196" y="5053136"/>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a:t>4</a:t>
            </a:r>
          </a:p>
        </p:txBody>
      </p:sp>
      <p:sp>
        <p:nvSpPr>
          <p:cNvPr id="132" name="Oval 131"/>
          <p:cNvSpPr/>
          <p:nvPr/>
        </p:nvSpPr>
        <p:spPr>
          <a:xfrm>
            <a:off x="6603463" y="3053568"/>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a:t>1</a:t>
            </a:r>
          </a:p>
        </p:txBody>
      </p:sp>
      <p:sp>
        <p:nvSpPr>
          <p:cNvPr id="134" name="TextBox 133"/>
          <p:cNvSpPr txBox="1"/>
          <p:nvPr/>
        </p:nvSpPr>
        <p:spPr>
          <a:xfrm rot="5400000">
            <a:off x="-1404953" y="3092515"/>
            <a:ext cx="4043090" cy="715581"/>
          </a:xfrm>
          <a:prstGeom prst="rect">
            <a:avLst/>
          </a:prstGeom>
          <a:noFill/>
        </p:spPr>
        <p:txBody>
          <a:bodyPr wrap="square" rtlCol="0">
            <a:spAutoFit/>
          </a:bodyPr>
          <a:lstStyle/>
          <a:p>
            <a:pPr algn="ctr" defTabSz="685800">
              <a:defRPr/>
            </a:pPr>
            <a:r>
              <a:rPr lang="en-PH" sz="4050" b="1" spc="-113" dirty="0">
                <a:solidFill>
                  <a:prstClr val="white"/>
                </a:solidFill>
                <a:latin typeface="Calibri" panose="020F0502020204030204"/>
              </a:rPr>
              <a:t>Ranking Appeals</a:t>
            </a:r>
          </a:p>
        </p:txBody>
      </p:sp>
      <p:sp>
        <p:nvSpPr>
          <p:cNvPr id="135" name="TextBox 134"/>
          <p:cNvSpPr txBox="1"/>
          <p:nvPr/>
        </p:nvSpPr>
        <p:spPr>
          <a:xfrm>
            <a:off x="7173667" y="5582590"/>
            <a:ext cx="1970333" cy="387798"/>
          </a:xfrm>
          <a:prstGeom prst="rect">
            <a:avLst/>
          </a:prstGeom>
          <a:no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School Appeal</a:t>
            </a:r>
          </a:p>
        </p:txBody>
      </p:sp>
    </p:spTree>
    <p:extLst>
      <p:ext uri="{BB962C8B-B14F-4D97-AF65-F5344CB8AC3E}">
        <p14:creationId xmlns:p14="http://schemas.microsoft.com/office/powerpoint/2010/main" xmlns="" val="1963862760"/>
      </p:ext>
    </p:extLst>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55" y="864266"/>
            <a:ext cx="1227908"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PH" sz="1350" dirty="0">
              <a:solidFill>
                <a:prstClr val="white"/>
              </a:solidFill>
              <a:latin typeface="Calibri" panose="020F0502020204030204"/>
            </a:endParaRPr>
          </a:p>
        </p:txBody>
      </p:sp>
      <p:cxnSp>
        <p:nvCxnSpPr>
          <p:cNvPr id="128" name="Straight Connector 127"/>
          <p:cNvCxnSpPr>
            <a:stCxn id="165" idx="2"/>
            <a:endCxn id="167" idx="0"/>
          </p:cNvCxnSpPr>
          <p:nvPr/>
        </p:nvCxnSpPr>
        <p:spPr>
          <a:xfrm>
            <a:off x="5018754" y="2191158"/>
            <a:ext cx="1" cy="46013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7" idx="2"/>
            <a:endCxn id="169" idx="0"/>
          </p:cNvCxnSpPr>
          <p:nvPr/>
        </p:nvCxnSpPr>
        <p:spPr>
          <a:xfrm>
            <a:off x="5018755" y="3169266"/>
            <a:ext cx="0" cy="187802"/>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4175231" y="1228106"/>
            <a:ext cx="1687047" cy="978729"/>
          </a:xfrm>
          <a:prstGeom prst="rect">
            <a:avLst/>
          </a:prstGeom>
          <a:no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Performance Management Committee</a:t>
            </a:r>
          </a:p>
        </p:txBody>
      </p:sp>
      <p:sp>
        <p:nvSpPr>
          <p:cNvPr id="167" name="TextBox 166"/>
          <p:cNvSpPr txBox="1"/>
          <p:nvPr/>
        </p:nvSpPr>
        <p:spPr>
          <a:xfrm>
            <a:off x="3719613" y="2651288"/>
            <a:ext cx="2598283" cy="757130"/>
          </a:xfrm>
          <a:prstGeom prst="rect">
            <a:avLst/>
          </a:prstGeom>
          <a:noFill/>
        </p:spPr>
        <p:txBody>
          <a:bodyPr wrap="square" rtlCol="0">
            <a:spAutoFit/>
          </a:bodyPr>
          <a:lstStyle/>
          <a:p>
            <a:pPr algn="ctr" defTabSz="685800">
              <a:lnSpc>
                <a:spcPct val="80000"/>
              </a:lnSpc>
              <a:defRPr/>
            </a:pPr>
            <a:r>
              <a:rPr lang="en-PH" b="1" spc="-113" dirty="0">
                <a:solidFill>
                  <a:srgbClr val="7030A0"/>
                </a:solidFill>
                <a:latin typeface="Calibri" panose="020F0502020204030204"/>
              </a:rPr>
              <a:t>Regional Office Performance Management Team (RO PMT)</a:t>
            </a:r>
          </a:p>
        </p:txBody>
      </p:sp>
      <p:sp>
        <p:nvSpPr>
          <p:cNvPr id="169" name="TextBox 168"/>
          <p:cNvSpPr txBox="1"/>
          <p:nvPr/>
        </p:nvSpPr>
        <p:spPr>
          <a:xfrm>
            <a:off x="3719613" y="3357068"/>
            <a:ext cx="2598283" cy="757130"/>
          </a:xfrm>
          <a:prstGeom prst="rect">
            <a:avLst/>
          </a:prstGeom>
          <a:noFill/>
        </p:spPr>
        <p:txBody>
          <a:bodyPr wrap="square" rtlCol="0">
            <a:spAutoFit/>
          </a:bodyPr>
          <a:lstStyle/>
          <a:p>
            <a:pPr algn="ctr" defTabSz="685800">
              <a:lnSpc>
                <a:spcPct val="80000"/>
              </a:lnSpc>
              <a:defRPr/>
            </a:pPr>
            <a:r>
              <a:rPr lang="en-PH" b="1" spc="-113" dirty="0">
                <a:solidFill>
                  <a:srgbClr val="7030A0"/>
                </a:solidFill>
                <a:latin typeface="Calibri" panose="020F0502020204030204"/>
              </a:rPr>
              <a:t>Schools Division Office Performance Management Team (SDO PMT)</a:t>
            </a:r>
          </a:p>
        </p:txBody>
      </p:sp>
      <p:cxnSp>
        <p:nvCxnSpPr>
          <p:cNvPr id="39" name="Elbow Connector 38"/>
          <p:cNvCxnSpPr>
            <a:stCxn id="169" idx="3"/>
            <a:endCxn id="167" idx="3"/>
          </p:cNvCxnSpPr>
          <p:nvPr/>
        </p:nvCxnSpPr>
        <p:spPr>
          <a:xfrm flipV="1">
            <a:off x="6317896" y="2910277"/>
            <a:ext cx="9525" cy="813815"/>
          </a:xfrm>
          <a:prstGeom prst="bentConnector3">
            <a:avLst>
              <a:gd name="adj1" fmla="val 19839559"/>
            </a:avLst>
          </a:prstGeom>
          <a:ln w="190500">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167" idx="1"/>
            <a:endCxn id="169" idx="1"/>
          </p:cNvCxnSpPr>
          <p:nvPr/>
        </p:nvCxnSpPr>
        <p:spPr>
          <a:xfrm rot="10800000" flipV="1">
            <a:off x="3719613" y="2910277"/>
            <a:ext cx="9525" cy="813815"/>
          </a:xfrm>
          <a:prstGeom prst="bentConnector3">
            <a:avLst>
              <a:gd name="adj1" fmla="val 6783223"/>
            </a:avLst>
          </a:prstGeom>
          <a:ln w="190500">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136767" y="2840923"/>
            <a:ext cx="1037880" cy="461665"/>
          </a:xfrm>
          <a:prstGeom prst="rect">
            <a:avLst/>
          </a:prstGeom>
          <a:solidFill>
            <a:schemeClr val="accent1"/>
          </a:solidFill>
        </p:spPr>
        <p:txBody>
          <a:bodyPr wrap="square" rtlCol="0">
            <a:spAutoFit/>
          </a:bodyPr>
          <a:lstStyle/>
          <a:p>
            <a:pPr algn="ctr">
              <a:spcAft>
                <a:spcPts val="900"/>
              </a:spcAft>
            </a:pPr>
            <a:r>
              <a:rPr lang="en-PH" sz="1200" b="1" dirty="0">
                <a:solidFill>
                  <a:schemeClr val="bg1"/>
                </a:solidFill>
                <a:latin typeface="Calibri" panose="020F0502020204030204"/>
              </a:rPr>
              <a:t>Resolution w/in 15 days</a:t>
            </a:r>
          </a:p>
        </p:txBody>
      </p:sp>
      <p:cxnSp>
        <p:nvCxnSpPr>
          <p:cNvPr id="72" name="Elbow Connector 71"/>
          <p:cNvCxnSpPr>
            <a:stCxn id="169" idx="2"/>
            <a:endCxn id="165" idx="3"/>
          </p:cNvCxnSpPr>
          <p:nvPr/>
        </p:nvCxnSpPr>
        <p:spPr>
          <a:xfrm rot="5400000" flipH="1" flipV="1">
            <a:off x="4249774" y="2478612"/>
            <a:ext cx="2381483" cy="843523"/>
          </a:xfrm>
          <a:prstGeom prst="bentConnector4">
            <a:avLst>
              <a:gd name="adj1" fmla="val -7199"/>
              <a:gd name="adj2" fmla="val 412884"/>
            </a:avLst>
          </a:prstGeom>
          <a:ln w="190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165" idx="1"/>
            <a:endCxn id="169" idx="2"/>
          </p:cNvCxnSpPr>
          <p:nvPr/>
        </p:nvCxnSpPr>
        <p:spPr>
          <a:xfrm rot="10800000" flipH="1" flipV="1">
            <a:off x="4175230" y="1709632"/>
            <a:ext cx="843524" cy="2381483"/>
          </a:xfrm>
          <a:prstGeom prst="bentConnector4">
            <a:avLst>
              <a:gd name="adj1" fmla="val -273573"/>
              <a:gd name="adj2" fmla="val 133781"/>
            </a:avLst>
          </a:prstGeom>
          <a:ln w="190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907922" y="4218161"/>
            <a:ext cx="1037880" cy="646331"/>
          </a:xfrm>
          <a:prstGeom prst="rect">
            <a:avLst/>
          </a:prstGeom>
          <a:solidFill>
            <a:schemeClr val="accent4"/>
          </a:solidFill>
        </p:spPr>
        <p:txBody>
          <a:bodyPr wrap="square" rtlCol="0">
            <a:spAutoFit/>
          </a:bodyPr>
          <a:lstStyle/>
          <a:p>
            <a:pPr algn="ctr">
              <a:spcAft>
                <a:spcPts val="900"/>
              </a:spcAft>
            </a:pPr>
            <a:r>
              <a:rPr lang="en-PH" sz="1200" b="1" dirty="0">
                <a:solidFill>
                  <a:schemeClr val="bg1"/>
                </a:solidFill>
                <a:latin typeface="Calibri" panose="020F0502020204030204"/>
              </a:rPr>
              <a:t>FINAL Resolution w/in 15 days</a:t>
            </a:r>
          </a:p>
        </p:txBody>
      </p:sp>
      <p:sp>
        <p:nvSpPr>
          <p:cNvPr id="36" name="TextBox 35"/>
          <p:cNvSpPr txBox="1"/>
          <p:nvPr/>
        </p:nvSpPr>
        <p:spPr>
          <a:xfrm>
            <a:off x="7536344" y="4308600"/>
            <a:ext cx="1037880" cy="646331"/>
          </a:xfrm>
          <a:prstGeom prst="rect">
            <a:avLst/>
          </a:prstGeom>
          <a:solidFill>
            <a:schemeClr val="accent4"/>
          </a:solidFill>
        </p:spPr>
        <p:txBody>
          <a:bodyPr wrap="square" rtlCol="0">
            <a:spAutoFit/>
          </a:bodyPr>
          <a:lstStyle/>
          <a:p>
            <a:pPr algn="ctr">
              <a:spcAft>
                <a:spcPts val="900"/>
              </a:spcAft>
            </a:pPr>
            <a:r>
              <a:rPr lang="en-PH" sz="1200" b="1" dirty="0">
                <a:solidFill>
                  <a:schemeClr val="bg1"/>
                </a:solidFill>
                <a:latin typeface="Calibri" panose="020F0502020204030204"/>
              </a:rPr>
              <a:t>Appeal Addressed to Chair</a:t>
            </a:r>
          </a:p>
        </p:txBody>
      </p:sp>
      <p:sp>
        <p:nvSpPr>
          <p:cNvPr id="37" name="TextBox 36"/>
          <p:cNvSpPr txBox="1"/>
          <p:nvPr/>
        </p:nvSpPr>
        <p:spPr>
          <a:xfrm>
            <a:off x="7243628" y="2277125"/>
            <a:ext cx="1037880" cy="646331"/>
          </a:xfrm>
          <a:prstGeom prst="rect">
            <a:avLst/>
          </a:prstGeom>
          <a:solidFill>
            <a:schemeClr val="accent1"/>
          </a:solidFill>
        </p:spPr>
        <p:txBody>
          <a:bodyPr wrap="square" rtlCol="0">
            <a:spAutoFit/>
          </a:bodyPr>
          <a:lstStyle/>
          <a:p>
            <a:pPr algn="ctr">
              <a:spcAft>
                <a:spcPts val="900"/>
              </a:spcAft>
            </a:pPr>
            <a:r>
              <a:rPr lang="en-PH" sz="1200" b="1" dirty="0">
                <a:solidFill>
                  <a:schemeClr val="bg1"/>
                </a:solidFill>
                <a:latin typeface="Calibri" panose="020F0502020204030204"/>
              </a:rPr>
              <a:t>Letter Addressed to Chair</a:t>
            </a:r>
          </a:p>
        </p:txBody>
      </p:sp>
      <p:sp>
        <p:nvSpPr>
          <p:cNvPr id="19" name="Oval 18"/>
          <p:cNvSpPr/>
          <p:nvPr/>
        </p:nvSpPr>
        <p:spPr>
          <a:xfrm>
            <a:off x="7008743" y="1956273"/>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a:t>1</a:t>
            </a:r>
          </a:p>
        </p:txBody>
      </p:sp>
      <p:sp>
        <p:nvSpPr>
          <p:cNvPr id="40" name="Oval 39"/>
          <p:cNvSpPr/>
          <p:nvPr/>
        </p:nvSpPr>
        <p:spPr>
          <a:xfrm>
            <a:off x="2945803" y="2464598"/>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a:t>2</a:t>
            </a:r>
          </a:p>
        </p:txBody>
      </p:sp>
      <p:sp>
        <p:nvSpPr>
          <p:cNvPr id="41" name="Oval 40"/>
          <p:cNvSpPr/>
          <p:nvPr/>
        </p:nvSpPr>
        <p:spPr>
          <a:xfrm>
            <a:off x="7311011" y="4754717"/>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a:t>3</a:t>
            </a:r>
          </a:p>
        </p:txBody>
      </p:sp>
      <p:sp>
        <p:nvSpPr>
          <p:cNvPr id="43" name="Oval 42"/>
          <p:cNvSpPr/>
          <p:nvPr/>
        </p:nvSpPr>
        <p:spPr>
          <a:xfrm>
            <a:off x="1708806" y="4931848"/>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a:t>4</a:t>
            </a:r>
          </a:p>
        </p:txBody>
      </p:sp>
      <p:sp>
        <p:nvSpPr>
          <p:cNvPr id="44" name="TextBox 43"/>
          <p:cNvSpPr txBox="1"/>
          <p:nvPr/>
        </p:nvSpPr>
        <p:spPr>
          <a:xfrm rot="5400000">
            <a:off x="-1404953" y="3092515"/>
            <a:ext cx="4043090" cy="715581"/>
          </a:xfrm>
          <a:prstGeom prst="rect">
            <a:avLst/>
          </a:prstGeom>
          <a:noFill/>
        </p:spPr>
        <p:txBody>
          <a:bodyPr wrap="square" rtlCol="0">
            <a:spAutoFit/>
          </a:bodyPr>
          <a:lstStyle/>
          <a:p>
            <a:pPr algn="ctr" defTabSz="685800">
              <a:defRPr/>
            </a:pPr>
            <a:r>
              <a:rPr lang="en-PH" sz="4050" b="1" spc="-113" dirty="0">
                <a:solidFill>
                  <a:prstClr val="white"/>
                </a:solidFill>
                <a:latin typeface="Calibri" panose="020F0502020204030204"/>
              </a:rPr>
              <a:t>Ranking Appeals</a:t>
            </a:r>
          </a:p>
        </p:txBody>
      </p:sp>
      <p:sp>
        <p:nvSpPr>
          <p:cNvPr id="45" name="TextBox 44"/>
          <p:cNvSpPr txBox="1"/>
          <p:nvPr/>
        </p:nvSpPr>
        <p:spPr>
          <a:xfrm>
            <a:off x="7173667" y="5582590"/>
            <a:ext cx="1970333" cy="387798"/>
          </a:xfrm>
          <a:prstGeom prst="rect">
            <a:avLst/>
          </a:prstGeom>
          <a:no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SDO Appeal</a:t>
            </a:r>
          </a:p>
        </p:txBody>
      </p:sp>
    </p:spTree>
    <p:extLst>
      <p:ext uri="{BB962C8B-B14F-4D97-AF65-F5344CB8AC3E}">
        <p14:creationId xmlns:p14="http://schemas.microsoft.com/office/powerpoint/2010/main" xmlns="" val="3694151618"/>
      </p:ext>
    </p:extLst>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55" y="864266"/>
            <a:ext cx="1227908"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PH" sz="1350" dirty="0">
              <a:solidFill>
                <a:prstClr val="white"/>
              </a:solidFill>
              <a:latin typeface="Calibri" panose="020F0502020204030204"/>
            </a:endParaRPr>
          </a:p>
        </p:txBody>
      </p:sp>
      <p:cxnSp>
        <p:nvCxnSpPr>
          <p:cNvPr id="128" name="Straight Connector 127"/>
          <p:cNvCxnSpPr>
            <a:stCxn id="165" idx="2"/>
            <a:endCxn id="167" idx="0"/>
          </p:cNvCxnSpPr>
          <p:nvPr/>
        </p:nvCxnSpPr>
        <p:spPr>
          <a:xfrm>
            <a:off x="5365422" y="2967393"/>
            <a:ext cx="1" cy="46013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4521899" y="2004341"/>
            <a:ext cx="1687047" cy="978729"/>
          </a:xfrm>
          <a:prstGeom prst="rect">
            <a:avLst/>
          </a:prstGeom>
          <a:no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Performance Management Committee</a:t>
            </a:r>
          </a:p>
        </p:txBody>
      </p:sp>
      <p:sp>
        <p:nvSpPr>
          <p:cNvPr id="167" name="TextBox 166"/>
          <p:cNvSpPr txBox="1"/>
          <p:nvPr/>
        </p:nvSpPr>
        <p:spPr>
          <a:xfrm>
            <a:off x="4066281" y="3427523"/>
            <a:ext cx="2598283" cy="757130"/>
          </a:xfrm>
          <a:prstGeom prst="rect">
            <a:avLst/>
          </a:prstGeom>
          <a:noFill/>
        </p:spPr>
        <p:txBody>
          <a:bodyPr wrap="square" rtlCol="0">
            <a:spAutoFit/>
          </a:bodyPr>
          <a:lstStyle/>
          <a:p>
            <a:pPr algn="ctr" defTabSz="685800">
              <a:lnSpc>
                <a:spcPct val="80000"/>
              </a:lnSpc>
              <a:defRPr/>
            </a:pPr>
            <a:r>
              <a:rPr lang="en-PH" b="1" spc="-113" dirty="0">
                <a:solidFill>
                  <a:srgbClr val="7030A0"/>
                </a:solidFill>
                <a:latin typeface="Calibri" panose="020F0502020204030204"/>
              </a:rPr>
              <a:t>Regional Office Performance Management Team (RO PMT)</a:t>
            </a:r>
          </a:p>
        </p:txBody>
      </p:sp>
      <p:cxnSp>
        <p:nvCxnSpPr>
          <p:cNvPr id="72" name="Elbow Connector 71"/>
          <p:cNvCxnSpPr>
            <a:stCxn id="167" idx="2"/>
            <a:endCxn id="165" idx="3"/>
          </p:cNvCxnSpPr>
          <p:nvPr/>
        </p:nvCxnSpPr>
        <p:spPr>
          <a:xfrm rot="5400000" flipH="1" flipV="1">
            <a:off x="5057367" y="2793923"/>
            <a:ext cx="1459634" cy="843523"/>
          </a:xfrm>
          <a:prstGeom prst="bentConnector4">
            <a:avLst>
              <a:gd name="adj1" fmla="val -11746"/>
              <a:gd name="adj2" fmla="val 214543"/>
            </a:avLst>
          </a:prstGeom>
          <a:ln w="190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165" idx="1"/>
            <a:endCxn id="167" idx="1"/>
          </p:cNvCxnSpPr>
          <p:nvPr/>
        </p:nvCxnSpPr>
        <p:spPr>
          <a:xfrm rot="10800000" flipV="1">
            <a:off x="4066281" y="2485867"/>
            <a:ext cx="455618" cy="1200645"/>
          </a:xfrm>
          <a:prstGeom prst="bentConnector3">
            <a:avLst>
              <a:gd name="adj1" fmla="val 395666"/>
            </a:avLst>
          </a:prstGeom>
          <a:ln w="190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759914" y="2501986"/>
            <a:ext cx="1037880" cy="646331"/>
          </a:xfrm>
          <a:prstGeom prst="rect">
            <a:avLst/>
          </a:prstGeom>
          <a:solidFill>
            <a:schemeClr val="accent4"/>
          </a:solidFill>
        </p:spPr>
        <p:txBody>
          <a:bodyPr wrap="square" rtlCol="0">
            <a:spAutoFit/>
          </a:bodyPr>
          <a:lstStyle/>
          <a:p>
            <a:pPr algn="ctr">
              <a:spcAft>
                <a:spcPts val="900"/>
              </a:spcAft>
            </a:pPr>
            <a:r>
              <a:rPr lang="en-PH" sz="1200" b="1" dirty="0">
                <a:solidFill>
                  <a:schemeClr val="bg1"/>
                </a:solidFill>
                <a:latin typeface="Calibri" panose="020F0502020204030204"/>
              </a:rPr>
              <a:t>FINAL Resolution w/in 15 days</a:t>
            </a:r>
          </a:p>
        </p:txBody>
      </p:sp>
      <p:sp>
        <p:nvSpPr>
          <p:cNvPr id="36" name="TextBox 35"/>
          <p:cNvSpPr txBox="1"/>
          <p:nvPr/>
        </p:nvSpPr>
        <p:spPr>
          <a:xfrm>
            <a:off x="6208945" y="4127320"/>
            <a:ext cx="1037880" cy="646331"/>
          </a:xfrm>
          <a:prstGeom prst="rect">
            <a:avLst/>
          </a:prstGeom>
          <a:solidFill>
            <a:schemeClr val="accent4"/>
          </a:solidFill>
        </p:spPr>
        <p:txBody>
          <a:bodyPr wrap="square" rtlCol="0">
            <a:spAutoFit/>
          </a:bodyPr>
          <a:lstStyle/>
          <a:p>
            <a:pPr algn="ctr">
              <a:spcAft>
                <a:spcPts val="900"/>
              </a:spcAft>
            </a:pPr>
            <a:r>
              <a:rPr lang="en-PH" sz="1200" b="1" dirty="0">
                <a:solidFill>
                  <a:schemeClr val="bg1"/>
                </a:solidFill>
                <a:latin typeface="Calibri" panose="020F0502020204030204"/>
              </a:rPr>
              <a:t>Appeal Addressed to Chair</a:t>
            </a:r>
          </a:p>
        </p:txBody>
      </p:sp>
      <p:sp>
        <p:nvSpPr>
          <p:cNvPr id="19" name="Oval 18"/>
          <p:cNvSpPr/>
          <p:nvPr/>
        </p:nvSpPr>
        <p:spPr>
          <a:xfrm>
            <a:off x="5974060" y="4632465"/>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a:t>1</a:t>
            </a:r>
          </a:p>
        </p:txBody>
      </p:sp>
      <p:sp>
        <p:nvSpPr>
          <p:cNvPr id="40" name="Oval 39"/>
          <p:cNvSpPr/>
          <p:nvPr/>
        </p:nvSpPr>
        <p:spPr>
          <a:xfrm>
            <a:off x="2584546" y="2267101"/>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a:t>2</a:t>
            </a:r>
          </a:p>
        </p:txBody>
      </p:sp>
      <p:sp>
        <p:nvSpPr>
          <p:cNvPr id="25" name="TextBox 24"/>
          <p:cNvSpPr txBox="1"/>
          <p:nvPr/>
        </p:nvSpPr>
        <p:spPr>
          <a:xfrm rot="5400000">
            <a:off x="-1404953" y="3092515"/>
            <a:ext cx="4043090" cy="715581"/>
          </a:xfrm>
          <a:prstGeom prst="rect">
            <a:avLst/>
          </a:prstGeom>
          <a:noFill/>
        </p:spPr>
        <p:txBody>
          <a:bodyPr wrap="square" rtlCol="0">
            <a:spAutoFit/>
          </a:bodyPr>
          <a:lstStyle/>
          <a:p>
            <a:pPr algn="ctr" defTabSz="685800">
              <a:defRPr/>
            </a:pPr>
            <a:r>
              <a:rPr lang="en-PH" sz="4050" b="1" spc="-113" dirty="0">
                <a:solidFill>
                  <a:prstClr val="white"/>
                </a:solidFill>
                <a:latin typeface="Calibri" panose="020F0502020204030204"/>
              </a:rPr>
              <a:t>Ranking Appeals</a:t>
            </a:r>
          </a:p>
        </p:txBody>
      </p:sp>
      <p:sp>
        <p:nvSpPr>
          <p:cNvPr id="26" name="TextBox 25"/>
          <p:cNvSpPr txBox="1"/>
          <p:nvPr/>
        </p:nvSpPr>
        <p:spPr>
          <a:xfrm>
            <a:off x="6443829" y="5582590"/>
            <a:ext cx="2700171" cy="683264"/>
          </a:xfrm>
          <a:prstGeom prst="rect">
            <a:avLst/>
          </a:prstGeom>
          <a:no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Regional Office Appeal</a:t>
            </a:r>
          </a:p>
        </p:txBody>
      </p:sp>
    </p:spTree>
    <p:extLst>
      <p:ext uri="{BB962C8B-B14F-4D97-AF65-F5344CB8AC3E}">
        <p14:creationId xmlns:p14="http://schemas.microsoft.com/office/powerpoint/2010/main" xmlns="" val="642039999"/>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55" y="864266"/>
            <a:ext cx="1227908"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PH" sz="1350" dirty="0">
              <a:solidFill>
                <a:prstClr val="white"/>
              </a:solidFill>
              <a:latin typeface="Calibri" panose="020F0502020204030204"/>
            </a:endParaRPr>
          </a:p>
        </p:txBody>
      </p:sp>
      <p:cxnSp>
        <p:nvCxnSpPr>
          <p:cNvPr id="128" name="Straight Connector 127"/>
          <p:cNvCxnSpPr>
            <a:stCxn id="165" idx="2"/>
            <a:endCxn id="167" idx="0"/>
          </p:cNvCxnSpPr>
          <p:nvPr/>
        </p:nvCxnSpPr>
        <p:spPr>
          <a:xfrm>
            <a:off x="5018754" y="2191158"/>
            <a:ext cx="1" cy="46013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7" idx="2"/>
            <a:endCxn id="169" idx="0"/>
          </p:cNvCxnSpPr>
          <p:nvPr/>
        </p:nvCxnSpPr>
        <p:spPr>
          <a:xfrm>
            <a:off x="5018755" y="3169266"/>
            <a:ext cx="0" cy="187802"/>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4175231" y="1228106"/>
            <a:ext cx="1687047" cy="978729"/>
          </a:xfrm>
          <a:prstGeom prst="rect">
            <a:avLst/>
          </a:prstGeom>
          <a:no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Performance Management Committee</a:t>
            </a:r>
          </a:p>
        </p:txBody>
      </p:sp>
      <p:sp>
        <p:nvSpPr>
          <p:cNvPr id="167" name="TextBox 166"/>
          <p:cNvSpPr txBox="1"/>
          <p:nvPr/>
        </p:nvSpPr>
        <p:spPr>
          <a:xfrm>
            <a:off x="3719613" y="2651288"/>
            <a:ext cx="2598283" cy="757130"/>
          </a:xfrm>
          <a:prstGeom prst="rect">
            <a:avLst/>
          </a:prstGeom>
          <a:noFill/>
        </p:spPr>
        <p:txBody>
          <a:bodyPr wrap="square" rtlCol="0">
            <a:spAutoFit/>
          </a:bodyPr>
          <a:lstStyle/>
          <a:p>
            <a:pPr algn="ctr" defTabSz="685800">
              <a:lnSpc>
                <a:spcPct val="80000"/>
              </a:lnSpc>
              <a:defRPr/>
            </a:pPr>
            <a:r>
              <a:rPr lang="en-PH" b="1" spc="-113" dirty="0">
                <a:solidFill>
                  <a:srgbClr val="7030A0"/>
                </a:solidFill>
                <a:latin typeface="Calibri" panose="020F0502020204030204"/>
              </a:rPr>
              <a:t>Central Office Performance Management Team (CO PMT)</a:t>
            </a:r>
          </a:p>
        </p:txBody>
      </p:sp>
      <p:sp>
        <p:nvSpPr>
          <p:cNvPr id="169" name="TextBox 168"/>
          <p:cNvSpPr txBox="1"/>
          <p:nvPr/>
        </p:nvSpPr>
        <p:spPr>
          <a:xfrm>
            <a:off x="3719613" y="3357068"/>
            <a:ext cx="2598283" cy="535531"/>
          </a:xfrm>
          <a:prstGeom prst="rect">
            <a:avLst/>
          </a:prstGeom>
          <a:noFill/>
        </p:spPr>
        <p:txBody>
          <a:bodyPr wrap="square" rtlCol="0">
            <a:spAutoFit/>
          </a:bodyPr>
          <a:lstStyle/>
          <a:p>
            <a:pPr algn="ctr" defTabSz="685800">
              <a:lnSpc>
                <a:spcPct val="80000"/>
              </a:lnSpc>
              <a:defRPr/>
            </a:pPr>
            <a:r>
              <a:rPr lang="en-PH" b="1" spc="-113" dirty="0">
                <a:solidFill>
                  <a:srgbClr val="7030A0"/>
                </a:solidFill>
                <a:latin typeface="Calibri" panose="020F0502020204030204"/>
              </a:rPr>
              <a:t>Central Office Bureau or Service</a:t>
            </a:r>
          </a:p>
        </p:txBody>
      </p:sp>
      <p:cxnSp>
        <p:nvCxnSpPr>
          <p:cNvPr id="39" name="Elbow Connector 38"/>
          <p:cNvCxnSpPr>
            <a:stCxn id="169" idx="3"/>
            <a:endCxn id="167" idx="3"/>
          </p:cNvCxnSpPr>
          <p:nvPr/>
        </p:nvCxnSpPr>
        <p:spPr>
          <a:xfrm flipV="1">
            <a:off x="6317896" y="2910277"/>
            <a:ext cx="9525" cy="813815"/>
          </a:xfrm>
          <a:prstGeom prst="bentConnector3">
            <a:avLst>
              <a:gd name="adj1" fmla="val 19839559"/>
            </a:avLst>
          </a:prstGeom>
          <a:ln w="190500">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167" idx="1"/>
            <a:endCxn id="169" idx="1"/>
          </p:cNvCxnSpPr>
          <p:nvPr/>
        </p:nvCxnSpPr>
        <p:spPr>
          <a:xfrm rot="10800000" flipV="1">
            <a:off x="3719613" y="2910277"/>
            <a:ext cx="9525" cy="813815"/>
          </a:xfrm>
          <a:prstGeom prst="bentConnector3">
            <a:avLst>
              <a:gd name="adj1" fmla="val 7541123"/>
            </a:avLst>
          </a:prstGeom>
          <a:ln w="190500">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136767" y="2840923"/>
            <a:ext cx="1037880" cy="461665"/>
          </a:xfrm>
          <a:prstGeom prst="rect">
            <a:avLst/>
          </a:prstGeom>
          <a:solidFill>
            <a:schemeClr val="accent1"/>
          </a:solidFill>
        </p:spPr>
        <p:txBody>
          <a:bodyPr wrap="square" rtlCol="0">
            <a:spAutoFit/>
          </a:bodyPr>
          <a:lstStyle/>
          <a:p>
            <a:pPr algn="ctr" defTabSz="685800">
              <a:spcAft>
                <a:spcPts val="900"/>
              </a:spcAft>
              <a:defRPr/>
            </a:pPr>
            <a:r>
              <a:rPr lang="en-PH" sz="1200" b="1" dirty="0">
                <a:solidFill>
                  <a:prstClr val="white"/>
                </a:solidFill>
                <a:latin typeface="Calibri" panose="020F0502020204030204"/>
              </a:rPr>
              <a:t>Resolution w/in 15 days</a:t>
            </a:r>
          </a:p>
        </p:txBody>
      </p:sp>
      <p:cxnSp>
        <p:nvCxnSpPr>
          <p:cNvPr id="72" name="Elbow Connector 71"/>
          <p:cNvCxnSpPr>
            <a:stCxn id="169" idx="2"/>
            <a:endCxn id="165" idx="3"/>
          </p:cNvCxnSpPr>
          <p:nvPr/>
        </p:nvCxnSpPr>
        <p:spPr>
          <a:xfrm rot="5400000" flipH="1" flipV="1">
            <a:off x="4249774" y="2478612"/>
            <a:ext cx="2381483" cy="843523"/>
          </a:xfrm>
          <a:prstGeom prst="bentConnector4">
            <a:avLst>
              <a:gd name="adj1" fmla="val -7199"/>
              <a:gd name="adj2" fmla="val 412884"/>
            </a:avLst>
          </a:prstGeom>
          <a:ln w="190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165" idx="1"/>
            <a:endCxn id="169" idx="2"/>
          </p:cNvCxnSpPr>
          <p:nvPr/>
        </p:nvCxnSpPr>
        <p:spPr>
          <a:xfrm rot="10800000" flipH="1" flipV="1">
            <a:off x="4175230" y="1709632"/>
            <a:ext cx="843524" cy="2381483"/>
          </a:xfrm>
          <a:prstGeom prst="bentConnector4">
            <a:avLst>
              <a:gd name="adj1" fmla="val -273573"/>
              <a:gd name="adj2" fmla="val 133781"/>
            </a:avLst>
          </a:prstGeom>
          <a:ln w="190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907922" y="4218161"/>
            <a:ext cx="1037880" cy="646331"/>
          </a:xfrm>
          <a:prstGeom prst="rect">
            <a:avLst/>
          </a:prstGeom>
          <a:solidFill>
            <a:schemeClr val="accent4"/>
          </a:solidFill>
        </p:spPr>
        <p:txBody>
          <a:bodyPr wrap="square" rtlCol="0">
            <a:spAutoFit/>
          </a:bodyPr>
          <a:lstStyle/>
          <a:p>
            <a:pPr algn="ctr" defTabSz="685800">
              <a:spcAft>
                <a:spcPts val="900"/>
              </a:spcAft>
              <a:defRPr/>
            </a:pPr>
            <a:r>
              <a:rPr lang="en-PH" sz="1200" b="1" dirty="0">
                <a:solidFill>
                  <a:prstClr val="white"/>
                </a:solidFill>
                <a:latin typeface="Calibri" panose="020F0502020204030204"/>
              </a:rPr>
              <a:t>FINAL Resolution w/in 15 days</a:t>
            </a:r>
          </a:p>
        </p:txBody>
      </p:sp>
      <p:sp>
        <p:nvSpPr>
          <p:cNvPr id="36" name="TextBox 35"/>
          <p:cNvSpPr txBox="1"/>
          <p:nvPr/>
        </p:nvSpPr>
        <p:spPr>
          <a:xfrm>
            <a:off x="7536344" y="4308600"/>
            <a:ext cx="1037880" cy="646331"/>
          </a:xfrm>
          <a:prstGeom prst="rect">
            <a:avLst/>
          </a:prstGeom>
          <a:solidFill>
            <a:schemeClr val="accent4"/>
          </a:solidFill>
        </p:spPr>
        <p:txBody>
          <a:bodyPr wrap="square" rtlCol="0">
            <a:spAutoFit/>
          </a:bodyPr>
          <a:lstStyle/>
          <a:p>
            <a:pPr algn="ctr" defTabSz="685800">
              <a:spcAft>
                <a:spcPts val="900"/>
              </a:spcAft>
              <a:defRPr/>
            </a:pPr>
            <a:r>
              <a:rPr lang="en-PH" sz="1200" b="1" dirty="0">
                <a:solidFill>
                  <a:prstClr val="white"/>
                </a:solidFill>
                <a:latin typeface="Calibri" panose="020F0502020204030204"/>
              </a:rPr>
              <a:t>Appeal Addressed to Chair</a:t>
            </a:r>
          </a:p>
        </p:txBody>
      </p:sp>
      <p:sp>
        <p:nvSpPr>
          <p:cNvPr id="37" name="TextBox 36"/>
          <p:cNvSpPr txBox="1"/>
          <p:nvPr/>
        </p:nvSpPr>
        <p:spPr>
          <a:xfrm>
            <a:off x="7243628" y="2277125"/>
            <a:ext cx="1037880" cy="646331"/>
          </a:xfrm>
          <a:prstGeom prst="rect">
            <a:avLst/>
          </a:prstGeom>
          <a:solidFill>
            <a:schemeClr val="accent1"/>
          </a:solidFill>
        </p:spPr>
        <p:txBody>
          <a:bodyPr wrap="square" rtlCol="0">
            <a:spAutoFit/>
          </a:bodyPr>
          <a:lstStyle/>
          <a:p>
            <a:pPr algn="ctr" defTabSz="685800">
              <a:spcAft>
                <a:spcPts val="900"/>
              </a:spcAft>
              <a:defRPr/>
            </a:pPr>
            <a:r>
              <a:rPr lang="en-PH" sz="1200" b="1" dirty="0">
                <a:solidFill>
                  <a:prstClr val="white"/>
                </a:solidFill>
                <a:latin typeface="Calibri" panose="020F0502020204030204"/>
              </a:rPr>
              <a:t>Letter Addressed to Chair</a:t>
            </a:r>
          </a:p>
        </p:txBody>
      </p:sp>
      <p:sp>
        <p:nvSpPr>
          <p:cNvPr id="19" name="Oval 18"/>
          <p:cNvSpPr/>
          <p:nvPr/>
        </p:nvSpPr>
        <p:spPr>
          <a:xfrm>
            <a:off x="7008743" y="1956273"/>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PH" b="1">
                <a:solidFill>
                  <a:prstClr val="white"/>
                </a:solidFill>
                <a:latin typeface="Calibri" panose="020F0502020204030204"/>
              </a:rPr>
              <a:t>1</a:t>
            </a:r>
          </a:p>
        </p:txBody>
      </p:sp>
      <p:sp>
        <p:nvSpPr>
          <p:cNvPr id="40" name="Oval 39"/>
          <p:cNvSpPr/>
          <p:nvPr/>
        </p:nvSpPr>
        <p:spPr>
          <a:xfrm>
            <a:off x="2945803" y="2464598"/>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PH" b="1" dirty="0">
                <a:solidFill>
                  <a:prstClr val="white"/>
                </a:solidFill>
                <a:latin typeface="Calibri" panose="020F0502020204030204"/>
              </a:rPr>
              <a:t>2</a:t>
            </a:r>
          </a:p>
        </p:txBody>
      </p:sp>
      <p:sp>
        <p:nvSpPr>
          <p:cNvPr id="41" name="Oval 40"/>
          <p:cNvSpPr/>
          <p:nvPr/>
        </p:nvSpPr>
        <p:spPr>
          <a:xfrm>
            <a:off x="7311011" y="4754717"/>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PH" b="1" dirty="0">
                <a:solidFill>
                  <a:prstClr val="white"/>
                </a:solidFill>
                <a:latin typeface="Calibri" panose="020F0502020204030204"/>
              </a:rPr>
              <a:t>3</a:t>
            </a:r>
          </a:p>
        </p:txBody>
      </p:sp>
      <p:sp>
        <p:nvSpPr>
          <p:cNvPr id="43" name="Oval 42"/>
          <p:cNvSpPr/>
          <p:nvPr/>
        </p:nvSpPr>
        <p:spPr>
          <a:xfrm>
            <a:off x="1708806" y="4931848"/>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PH" b="1" dirty="0">
                <a:solidFill>
                  <a:prstClr val="white"/>
                </a:solidFill>
                <a:latin typeface="Calibri" panose="020F0502020204030204"/>
              </a:rPr>
              <a:t>4</a:t>
            </a:r>
          </a:p>
        </p:txBody>
      </p:sp>
      <p:sp>
        <p:nvSpPr>
          <p:cNvPr id="44" name="TextBox 43"/>
          <p:cNvSpPr txBox="1"/>
          <p:nvPr/>
        </p:nvSpPr>
        <p:spPr>
          <a:xfrm rot="5400000">
            <a:off x="-1404953" y="3092515"/>
            <a:ext cx="4043090" cy="715581"/>
          </a:xfrm>
          <a:prstGeom prst="rect">
            <a:avLst/>
          </a:prstGeom>
          <a:noFill/>
        </p:spPr>
        <p:txBody>
          <a:bodyPr wrap="square" rtlCol="0">
            <a:spAutoFit/>
          </a:bodyPr>
          <a:lstStyle/>
          <a:p>
            <a:pPr algn="ctr" defTabSz="685800">
              <a:defRPr/>
            </a:pPr>
            <a:r>
              <a:rPr lang="en-PH" sz="4050" b="1" spc="-113" dirty="0">
                <a:solidFill>
                  <a:prstClr val="white"/>
                </a:solidFill>
                <a:latin typeface="Calibri" panose="020F0502020204030204"/>
              </a:rPr>
              <a:t>Ranking Appeals</a:t>
            </a:r>
          </a:p>
        </p:txBody>
      </p:sp>
      <p:sp>
        <p:nvSpPr>
          <p:cNvPr id="45" name="TextBox 44"/>
          <p:cNvSpPr txBox="1"/>
          <p:nvPr/>
        </p:nvSpPr>
        <p:spPr>
          <a:xfrm>
            <a:off x="5674807" y="5582590"/>
            <a:ext cx="3469193" cy="387798"/>
          </a:xfrm>
          <a:prstGeom prst="rect">
            <a:avLst/>
          </a:prstGeom>
          <a:no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CO Bureau or Service Appeal</a:t>
            </a:r>
          </a:p>
        </p:txBody>
      </p:sp>
    </p:spTree>
    <p:extLst>
      <p:ext uri="{BB962C8B-B14F-4D97-AF65-F5344CB8AC3E}">
        <p14:creationId xmlns:p14="http://schemas.microsoft.com/office/powerpoint/2010/main" xmlns="" val="2783285741"/>
      </p:ext>
    </p:extLst>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55" y="864266"/>
            <a:ext cx="1227908"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PH" sz="1350" dirty="0">
              <a:solidFill>
                <a:prstClr val="white"/>
              </a:solidFill>
              <a:latin typeface="Calibri" panose="020F0502020204030204"/>
            </a:endParaRPr>
          </a:p>
        </p:txBody>
      </p:sp>
      <p:cxnSp>
        <p:nvCxnSpPr>
          <p:cNvPr id="128" name="Straight Connector 127"/>
          <p:cNvCxnSpPr>
            <a:stCxn id="165" idx="2"/>
            <a:endCxn id="167" idx="0"/>
          </p:cNvCxnSpPr>
          <p:nvPr/>
        </p:nvCxnSpPr>
        <p:spPr>
          <a:xfrm>
            <a:off x="5365422" y="2967393"/>
            <a:ext cx="0" cy="452827"/>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4521899" y="2004341"/>
            <a:ext cx="1687047" cy="978729"/>
          </a:xfrm>
          <a:prstGeom prst="rect">
            <a:avLst/>
          </a:prstGeom>
          <a:no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Performance Management Committee</a:t>
            </a:r>
          </a:p>
        </p:txBody>
      </p:sp>
      <p:sp>
        <p:nvSpPr>
          <p:cNvPr id="167" name="TextBox 166"/>
          <p:cNvSpPr txBox="1"/>
          <p:nvPr/>
        </p:nvSpPr>
        <p:spPr>
          <a:xfrm>
            <a:off x="3909272" y="3420220"/>
            <a:ext cx="2912300" cy="757130"/>
          </a:xfrm>
          <a:prstGeom prst="rect">
            <a:avLst/>
          </a:prstGeom>
          <a:noFill/>
        </p:spPr>
        <p:txBody>
          <a:bodyPr wrap="square" rtlCol="0">
            <a:spAutoFit/>
          </a:bodyPr>
          <a:lstStyle/>
          <a:p>
            <a:pPr algn="ctr" defTabSz="685800">
              <a:lnSpc>
                <a:spcPct val="80000"/>
              </a:lnSpc>
              <a:defRPr/>
            </a:pPr>
            <a:r>
              <a:rPr lang="en-PH" b="1" spc="-113" dirty="0">
                <a:solidFill>
                  <a:srgbClr val="7030A0"/>
                </a:solidFill>
                <a:latin typeface="Calibri" panose="020F0502020204030204"/>
              </a:rPr>
              <a:t>School Performance Management Team (School PMT)</a:t>
            </a:r>
          </a:p>
        </p:txBody>
      </p:sp>
      <p:cxnSp>
        <p:nvCxnSpPr>
          <p:cNvPr id="72" name="Elbow Connector 71"/>
          <p:cNvCxnSpPr>
            <a:stCxn id="167" idx="2"/>
            <a:endCxn id="165" idx="3"/>
          </p:cNvCxnSpPr>
          <p:nvPr/>
        </p:nvCxnSpPr>
        <p:spPr>
          <a:xfrm rot="5400000" flipH="1" flipV="1">
            <a:off x="5063784" y="2787505"/>
            <a:ext cx="1446800" cy="843524"/>
          </a:xfrm>
          <a:prstGeom prst="bentConnector4">
            <a:avLst>
              <a:gd name="adj1" fmla="val -11850"/>
              <a:gd name="adj2" fmla="val 214395"/>
            </a:avLst>
          </a:prstGeom>
          <a:ln w="190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165" idx="1"/>
            <a:endCxn id="167" idx="1"/>
          </p:cNvCxnSpPr>
          <p:nvPr/>
        </p:nvCxnSpPr>
        <p:spPr>
          <a:xfrm rot="10800000" flipV="1">
            <a:off x="3909274" y="2485867"/>
            <a:ext cx="612626" cy="1190576"/>
          </a:xfrm>
          <a:prstGeom prst="bentConnector3">
            <a:avLst>
              <a:gd name="adj1" fmla="val 297748"/>
            </a:avLst>
          </a:prstGeom>
          <a:ln w="190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759914" y="2501986"/>
            <a:ext cx="1037880" cy="646331"/>
          </a:xfrm>
          <a:prstGeom prst="rect">
            <a:avLst/>
          </a:prstGeom>
          <a:solidFill>
            <a:schemeClr val="accent4"/>
          </a:solidFill>
        </p:spPr>
        <p:txBody>
          <a:bodyPr wrap="square" rtlCol="0">
            <a:spAutoFit/>
          </a:bodyPr>
          <a:lstStyle/>
          <a:p>
            <a:pPr algn="ctr">
              <a:spcAft>
                <a:spcPts val="900"/>
              </a:spcAft>
            </a:pPr>
            <a:r>
              <a:rPr lang="en-PH" sz="1200" b="1" dirty="0">
                <a:solidFill>
                  <a:schemeClr val="bg1"/>
                </a:solidFill>
                <a:latin typeface="Calibri" panose="020F0502020204030204"/>
              </a:rPr>
              <a:t>FINAL Resolution w/in 15 days</a:t>
            </a:r>
          </a:p>
        </p:txBody>
      </p:sp>
      <p:sp>
        <p:nvSpPr>
          <p:cNvPr id="36" name="TextBox 35"/>
          <p:cNvSpPr txBox="1"/>
          <p:nvPr/>
        </p:nvSpPr>
        <p:spPr>
          <a:xfrm>
            <a:off x="6208945" y="4127320"/>
            <a:ext cx="1037880" cy="646331"/>
          </a:xfrm>
          <a:prstGeom prst="rect">
            <a:avLst/>
          </a:prstGeom>
          <a:solidFill>
            <a:schemeClr val="accent4"/>
          </a:solidFill>
        </p:spPr>
        <p:txBody>
          <a:bodyPr wrap="square" rtlCol="0">
            <a:spAutoFit/>
          </a:bodyPr>
          <a:lstStyle/>
          <a:p>
            <a:pPr algn="ctr">
              <a:spcAft>
                <a:spcPts val="900"/>
              </a:spcAft>
            </a:pPr>
            <a:r>
              <a:rPr lang="en-PH" sz="1200" b="1" dirty="0">
                <a:solidFill>
                  <a:schemeClr val="bg1"/>
                </a:solidFill>
                <a:latin typeface="Calibri" panose="020F0502020204030204"/>
              </a:rPr>
              <a:t>Appeal Addressed to Chair</a:t>
            </a:r>
          </a:p>
        </p:txBody>
      </p:sp>
      <p:sp>
        <p:nvSpPr>
          <p:cNvPr id="19" name="Oval 18"/>
          <p:cNvSpPr/>
          <p:nvPr/>
        </p:nvSpPr>
        <p:spPr>
          <a:xfrm>
            <a:off x="5974060" y="4632465"/>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a:t>1</a:t>
            </a:r>
          </a:p>
        </p:txBody>
      </p:sp>
      <p:sp>
        <p:nvSpPr>
          <p:cNvPr id="40" name="Oval 39"/>
          <p:cNvSpPr/>
          <p:nvPr/>
        </p:nvSpPr>
        <p:spPr>
          <a:xfrm>
            <a:off x="2584546" y="2267101"/>
            <a:ext cx="469769" cy="469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a:t>2</a:t>
            </a:r>
          </a:p>
        </p:txBody>
      </p:sp>
      <p:sp>
        <p:nvSpPr>
          <p:cNvPr id="20" name="TextBox 19"/>
          <p:cNvSpPr txBox="1"/>
          <p:nvPr/>
        </p:nvSpPr>
        <p:spPr>
          <a:xfrm rot="5400000">
            <a:off x="-1404953" y="3092515"/>
            <a:ext cx="4043090" cy="715581"/>
          </a:xfrm>
          <a:prstGeom prst="rect">
            <a:avLst/>
          </a:prstGeom>
          <a:noFill/>
        </p:spPr>
        <p:txBody>
          <a:bodyPr wrap="square" rtlCol="0">
            <a:spAutoFit/>
          </a:bodyPr>
          <a:lstStyle/>
          <a:p>
            <a:pPr algn="ctr" defTabSz="685800">
              <a:defRPr/>
            </a:pPr>
            <a:r>
              <a:rPr lang="en-PH" sz="4050" b="1" spc="-113" dirty="0">
                <a:solidFill>
                  <a:prstClr val="white"/>
                </a:solidFill>
                <a:latin typeface="Calibri" panose="020F0502020204030204"/>
              </a:rPr>
              <a:t>Ranking Appeals</a:t>
            </a:r>
          </a:p>
        </p:txBody>
      </p:sp>
      <p:sp>
        <p:nvSpPr>
          <p:cNvPr id="21" name="TextBox 20"/>
          <p:cNvSpPr txBox="1"/>
          <p:nvPr/>
        </p:nvSpPr>
        <p:spPr>
          <a:xfrm>
            <a:off x="5727561" y="5582590"/>
            <a:ext cx="3416440" cy="387798"/>
          </a:xfrm>
          <a:prstGeom prst="rect">
            <a:avLst/>
          </a:prstGeom>
          <a:no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Science High School Appeal</a:t>
            </a:r>
          </a:p>
        </p:txBody>
      </p:sp>
    </p:spTree>
    <p:extLst>
      <p:ext uri="{BB962C8B-B14F-4D97-AF65-F5344CB8AC3E}">
        <p14:creationId xmlns:p14="http://schemas.microsoft.com/office/powerpoint/2010/main" xmlns="" val="235144313"/>
      </p:ext>
    </p:extLst>
  </p:cSld>
  <p:clrMapOvr>
    <a:masterClrMapping/>
  </p:clrMapOvr>
  <p:transition spd="slow">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55" y="864266"/>
            <a:ext cx="1227908"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PH" sz="1350" dirty="0">
              <a:solidFill>
                <a:prstClr val="white"/>
              </a:solidFill>
              <a:latin typeface="Calibri" panose="020F0502020204030204"/>
            </a:endParaRPr>
          </a:p>
        </p:txBody>
      </p:sp>
      <p:sp>
        <p:nvSpPr>
          <p:cNvPr id="5" name="TextBox 4"/>
          <p:cNvSpPr txBox="1"/>
          <p:nvPr/>
        </p:nvSpPr>
        <p:spPr>
          <a:xfrm rot="5400000">
            <a:off x="-1404953" y="3092515"/>
            <a:ext cx="4043090" cy="715581"/>
          </a:xfrm>
          <a:prstGeom prst="rect">
            <a:avLst/>
          </a:prstGeom>
          <a:noFill/>
        </p:spPr>
        <p:txBody>
          <a:bodyPr wrap="square" rtlCol="0">
            <a:spAutoFit/>
          </a:bodyPr>
          <a:lstStyle/>
          <a:p>
            <a:pPr algn="ctr" defTabSz="685800">
              <a:defRPr/>
            </a:pPr>
            <a:r>
              <a:rPr lang="en-PH" sz="4050" b="1" spc="-113" dirty="0">
                <a:solidFill>
                  <a:prstClr val="white"/>
                </a:solidFill>
                <a:latin typeface="Calibri" panose="020F0502020204030204"/>
              </a:rPr>
              <a:t>Individual Appeals</a:t>
            </a:r>
          </a:p>
        </p:txBody>
      </p:sp>
      <p:pic>
        <p:nvPicPr>
          <p:cNvPr id="11" name="Picture 10"/>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412430" y="1010877"/>
            <a:ext cx="888092" cy="888092"/>
          </a:xfrm>
          <a:prstGeom prst="rect">
            <a:avLst/>
          </a:prstGeom>
        </p:spPr>
      </p:pic>
      <p:cxnSp>
        <p:nvCxnSpPr>
          <p:cNvPr id="128" name="Straight Connector 127"/>
          <p:cNvCxnSpPr/>
          <p:nvPr/>
        </p:nvCxnSpPr>
        <p:spPr>
          <a:xfrm>
            <a:off x="3822829" y="2863458"/>
            <a:ext cx="33648" cy="23915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7" idx="2"/>
            <a:endCxn id="169" idx="0"/>
          </p:cNvCxnSpPr>
          <p:nvPr/>
        </p:nvCxnSpPr>
        <p:spPr>
          <a:xfrm>
            <a:off x="3856477" y="3422056"/>
            <a:ext cx="0" cy="56839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69" idx="2"/>
            <a:endCxn id="170" idx="0"/>
          </p:cNvCxnSpPr>
          <p:nvPr/>
        </p:nvCxnSpPr>
        <p:spPr>
          <a:xfrm flipH="1">
            <a:off x="3856476" y="4309897"/>
            <a:ext cx="1" cy="60433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945657" y="1861489"/>
            <a:ext cx="1754344" cy="1001969"/>
          </a:xfrm>
          <a:prstGeom prst="rect">
            <a:avLst/>
          </a:prstGeom>
          <a:no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Performance Management Committee</a:t>
            </a:r>
          </a:p>
        </p:txBody>
      </p:sp>
      <p:sp>
        <p:nvSpPr>
          <p:cNvPr id="167" name="TextBox 166"/>
          <p:cNvSpPr txBox="1"/>
          <p:nvPr/>
        </p:nvSpPr>
        <p:spPr>
          <a:xfrm>
            <a:off x="2557335" y="3102610"/>
            <a:ext cx="2598283" cy="319446"/>
          </a:xfrm>
          <a:prstGeom prst="rect">
            <a:avLst/>
          </a:prstGeom>
          <a:noFill/>
        </p:spPr>
        <p:txBody>
          <a:bodyPr wrap="square" rtlCol="0">
            <a:spAutoFit/>
          </a:bodyPr>
          <a:lstStyle/>
          <a:p>
            <a:pPr algn="ctr" defTabSz="685800">
              <a:lnSpc>
                <a:spcPct val="80000"/>
              </a:lnSpc>
              <a:defRPr/>
            </a:pPr>
            <a:r>
              <a:rPr lang="en-PH" b="1" spc="-113" dirty="0" smtClean="0">
                <a:solidFill>
                  <a:srgbClr val="7030A0"/>
                </a:solidFill>
                <a:latin typeface="Calibri" panose="020F0502020204030204"/>
              </a:rPr>
              <a:t>RO PMT</a:t>
            </a:r>
            <a:endParaRPr lang="en-PH" b="1" spc="-113" dirty="0">
              <a:solidFill>
                <a:srgbClr val="7030A0"/>
              </a:solidFill>
              <a:latin typeface="Calibri" panose="020F0502020204030204"/>
            </a:endParaRPr>
          </a:p>
        </p:txBody>
      </p:sp>
      <p:sp>
        <p:nvSpPr>
          <p:cNvPr id="169" name="TextBox 168"/>
          <p:cNvSpPr txBox="1"/>
          <p:nvPr/>
        </p:nvSpPr>
        <p:spPr>
          <a:xfrm>
            <a:off x="2557335" y="3990451"/>
            <a:ext cx="2598283" cy="319446"/>
          </a:xfrm>
          <a:prstGeom prst="rect">
            <a:avLst/>
          </a:prstGeom>
          <a:noFill/>
        </p:spPr>
        <p:txBody>
          <a:bodyPr wrap="square" rtlCol="0">
            <a:spAutoFit/>
          </a:bodyPr>
          <a:lstStyle/>
          <a:p>
            <a:pPr algn="ctr" defTabSz="685800">
              <a:lnSpc>
                <a:spcPct val="80000"/>
              </a:lnSpc>
              <a:defRPr/>
            </a:pPr>
            <a:r>
              <a:rPr lang="en-PH" b="1" spc="-113" dirty="0" smtClean="0">
                <a:solidFill>
                  <a:srgbClr val="7030A0"/>
                </a:solidFill>
                <a:latin typeface="Calibri" panose="020F0502020204030204"/>
              </a:rPr>
              <a:t>SDO PMT</a:t>
            </a:r>
            <a:endParaRPr lang="en-PH" b="1" spc="-113" dirty="0">
              <a:solidFill>
                <a:srgbClr val="7030A0"/>
              </a:solidFill>
              <a:latin typeface="Calibri" panose="020F0502020204030204"/>
            </a:endParaRPr>
          </a:p>
        </p:txBody>
      </p:sp>
      <p:sp>
        <p:nvSpPr>
          <p:cNvPr id="170" name="TextBox 169"/>
          <p:cNvSpPr txBox="1"/>
          <p:nvPr/>
        </p:nvSpPr>
        <p:spPr>
          <a:xfrm>
            <a:off x="2945656" y="4914235"/>
            <a:ext cx="1821639" cy="319446"/>
          </a:xfrm>
          <a:prstGeom prst="rect">
            <a:avLst/>
          </a:prstGeom>
          <a:noFill/>
        </p:spPr>
        <p:txBody>
          <a:bodyPr wrap="square" rtlCol="0">
            <a:spAutoFit/>
          </a:bodyPr>
          <a:lstStyle/>
          <a:p>
            <a:pPr algn="ctr" defTabSz="685800">
              <a:lnSpc>
                <a:spcPct val="80000"/>
              </a:lnSpc>
              <a:defRPr/>
            </a:pPr>
            <a:r>
              <a:rPr lang="en-PH" b="1" spc="-113" dirty="0" smtClean="0">
                <a:solidFill>
                  <a:srgbClr val="7030A0"/>
                </a:solidFill>
                <a:latin typeface="Calibri" panose="020F0502020204030204"/>
              </a:rPr>
              <a:t>School PMT</a:t>
            </a:r>
            <a:endParaRPr lang="en-PH" b="1" spc="-113" dirty="0">
              <a:solidFill>
                <a:srgbClr val="7030A0"/>
              </a:solidFill>
              <a:latin typeface="Calibri" panose="020F0502020204030204"/>
            </a:endParaRPr>
          </a:p>
        </p:txBody>
      </p:sp>
      <p:pic>
        <p:nvPicPr>
          <p:cNvPr id="247" name="Picture 246"/>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7197564" y="4808307"/>
            <a:ext cx="631640" cy="631640"/>
          </a:xfrm>
          <a:prstGeom prst="rect">
            <a:avLst/>
          </a:prstGeom>
        </p:spPr>
      </p:pic>
      <p:sp>
        <p:nvSpPr>
          <p:cNvPr id="18" name="TextBox 17"/>
          <p:cNvSpPr txBox="1"/>
          <p:nvPr/>
        </p:nvSpPr>
        <p:spPr>
          <a:xfrm>
            <a:off x="6858000" y="4778663"/>
            <a:ext cx="2438400" cy="584775"/>
          </a:xfrm>
          <a:prstGeom prst="rect">
            <a:avLst/>
          </a:prstGeom>
          <a:noFill/>
        </p:spPr>
        <p:txBody>
          <a:bodyPr wrap="square" rtlCol="0">
            <a:spAutoFit/>
          </a:bodyPr>
          <a:lstStyle/>
          <a:p>
            <a:pPr lvl="2" algn="just">
              <a:spcAft>
                <a:spcPts val="900"/>
              </a:spcAft>
            </a:pPr>
            <a:r>
              <a:rPr lang="en-PH" sz="1600" b="1" dirty="0">
                <a:solidFill>
                  <a:srgbClr val="7030A0"/>
                </a:solidFill>
                <a:latin typeface="Calibri" panose="020F0502020204030204"/>
              </a:rPr>
              <a:t>School-based Personnel</a:t>
            </a:r>
          </a:p>
        </p:txBody>
      </p:sp>
      <p:sp>
        <p:nvSpPr>
          <p:cNvPr id="2" name="Right Arrow 1"/>
          <p:cNvSpPr/>
          <p:nvPr/>
        </p:nvSpPr>
        <p:spPr>
          <a:xfrm rot="10800000">
            <a:off x="5240981" y="5145613"/>
            <a:ext cx="1988856" cy="512819"/>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20" name="TextBox 19"/>
          <p:cNvSpPr txBox="1"/>
          <p:nvPr/>
        </p:nvSpPr>
        <p:spPr>
          <a:xfrm>
            <a:off x="4789317" y="5275065"/>
            <a:ext cx="2386226" cy="461665"/>
          </a:xfrm>
          <a:prstGeom prst="rect">
            <a:avLst/>
          </a:prstGeom>
          <a:noFill/>
        </p:spPr>
        <p:txBody>
          <a:bodyPr wrap="square" rtlCol="0">
            <a:spAutoFit/>
          </a:bodyPr>
          <a:lstStyle/>
          <a:p>
            <a:pPr lvl="2" algn="just">
              <a:spcAft>
                <a:spcPts val="900"/>
              </a:spcAft>
            </a:pPr>
            <a:r>
              <a:rPr lang="en-PH" sz="1200" b="1" dirty="0">
                <a:solidFill>
                  <a:schemeClr val="bg1"/>
                </a:solidFill>
                <a:latin typeface="Calibri" panose="020F0502020204030204"/>
              </a:rPr>
              <a:t>Letter addressed to Chair</a:t>
            </a:r>
          </a:p>
        </p:txBody>
      </p:sp>
      <p:sp>
        <p:nvSpPr>
          <p:cNvPr id="21" name="Right Arrow 20"/>
          <p:cNvSpPr/>
          <p:nvPr/>
        </p:nvSpPr>
        <p:spPr>
          <a:xfrm>
            <a:off x="5285528" y="4730484"/>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22" name="TextBox 21"/>
          <p:cNvSpPr txBox="1"/>
          <p:nvPr/>
        </p:nvSpPr>
        <p:spPr>
          <a:xfrm>
            <a:off x="4720749" y="4856577"/>
            <a:ext cx="2386226"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Resolution w/in 15 days</a:t>
            </a:r>
          </a:p>
        </p:txBody>
      </p:sp>
      <p:sp>
        <p:nvSpPr>
          <p:cNvPr id="25" name="Right Arrow 24"/>
          <p:cNvSpPr/>
          <p:nvPr/>
        </p:nvSpPr>
        <p:spPr>
          <a:xfrm rot="10800000">
            <a:off x="5230937" y="4173358"/>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24" name="TextBox 23"/>
          <p:cNvSpPr txBox="1"/>
          <p:nvPr/>
        </p:nvSpPr>
        <p:spPr>
          <a:xfrm>
            <a:off x="4663636" y="4302810"/>
            <a:ext cx="2802521"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Appeal to Chair w/in 15 days</a:t>
            </a:r>
          </a:p>
        </p:txBody>
      </p:sp>
      <p:sp>
        <p:nvSpPr>
          <p:cNvPr id="26" name="Right Arrow 25"/>
          <p:cNvSpPr/>
          <p:nvPr/>
        </p:nvSpPr>
        <p:spPr>
          <a:xfrm>
            <a:off x="5285528" y="3774868"/>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27" name="TextBox 26"/>
          <p:cNvSpPr txBox="1"/>
          <p:nvPr/>
        </p:nvSpPr>
        <p:spPr>
          <a:xfrm>
            <a:off x="4720749" y="3900961"/>
            <a:ext cx="2386226"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Resolution w/in 15 days</a:t>
            </a:r>
          </a:p>
        </p:txBody>
      </p:sp>
      <p:sp>
        <p:nvSpPr>
          <p:cNvPr id="28" name="Right Arrow 27"/>
          <p:cNvSpPr/>
          <p:nvPr/>
        </p:nvSpPr>
        <p:spPr>
          <a:xfrm rot="10800000">
            <a:off x="5230937" y="3280689"/>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29" name="TextBox 28"/>
          <p:cNvSpPr txBox="1"/>
          <p:nvPr/>
        </p:nvSpPr>
        <p:spPr>
          <a:xfrm>
            <a:off x="4663636" y="3410141"/>
            <a:ext cx="2802521"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Appeal to Chair w/in 15 days</a:t>
            </a:r>
          </a:p>
        </p:txBody>
      </p:sp>
      <p:sp>
        <p:nvSpPr>
          <p:cNvPr id="30" name="Right Arrow 29"/>
          <p:cNvSpPr/>
          <p:nvPr/>
        </p:nvSpPr>
        <p:spPr>
          <a:xfrm>
            <a:off x="5285528" y="2882199"/>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31" name="TextBox 30"/>
          <p:cNvSpPr txBox="1"/>
          <p:nvPr/>
        </p:nvSpPr>
        <p:spPr>
          <a:xfrm>
            <a:off x="4720749" y="3008292"/>
            <a:ext cx="2386226"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Resolution w/in 15 days</a:t>
            </a:r>
          </a:p>
        </p:txBody>
      </p:sp>
      <p:sp>
        <p:nvSpPr>
          <p:cNvPr id="36" name="Right Arrow 35"/>
          <p:cNvSpPr/>
          <p:nvPr/>
        </p:nvSpPr>
        <p:spPr>
          <a:xfrm rot="10800000">
            <a:off x="5230937" y="2293161"/>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37" name="TextBox 36"/>
          <p:cNvSpPr txBox="1"/>
          <p:nvPr/>
        </p:nvSpPr>
        <p:spPr>
          <a:xfrm>
            <a:off x="4663636" y="2422613"/>
            <a:ext cx="2802521"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Appeal to Chair w/in 15 days</a:t>
            </a:r>
          </a:p>
        </p:txBody>
      </p:sp>
      <p:sp>
        <p:nvSpPr>
          <p:cNvPr id="38" name="Right Arrow 37"/>
          <p:cNvSpPr/>
          <p:nvPr/>
        </p:nvSpPr>
        <p:spPr>
          <a:xfrm>
            <a:off x="5285528" y="1894671"/>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39" name="TextBox 38"/>
          <p:cNvSpPr txBox="1"/>
          <p:nvPr/>
        </p:nvSpPr>
        <p:spPr>
          <a:xfrm>
            <a:off x="4720749" y="2020764"/>
            <a:ext cx="2386226"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Resolution w/in 15 days</a:t>
            </a:r>
          </a:p>
        </p:txBody>
      </p:sp>
      <p:sp>
        <p:nvSpPr>
          <p:cNvPr id="7" name="5-Point Star 6"/>
          <p:cNvSpPr/>
          <p:nvPr/>
        </p:nvSpPr>
        <p:spPr>
          <a:xfrm>
            <a:off x="7274384" y="1413668"/>
            <a:ext cx="1564816" cy="108644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050" b="1" dirty="0"/>
              <a:t>FINAL</a:t>
            </a:r>
          </a:p>
        </p:txBody>
      </p:sp>
    </p:spTree>
    <p:extLst>
      <p:ext uri="{BB962C8B-B14F-4D97-AF65-F5344CB8AC3E}">
        <p14:creationId xmlns:p14="http://schemas.microsoft.com/office/powerpoint/2010/main" xmlns="" val="1972981711"/>
      </p:ext>
    </p:extLst>
  </p:cSld>
  <p:clrMapOvr>
    <a:masterClrMapping/>
  </p:clrMapOvr>
  <p:transition spd="slow">
    <p:pu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55" y="864266"/>
            <a:ext cx="1227908"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PH" sz="1350" dirty="0">
              <a:solidFill>
                <a:prstClr val="white"/>
              </a:solidFill>
              <a:latin typeface="Calibri" panose="020F0502020204030204"/>
            </a:endParaRPr>
          </a:p>
        </p:txBody>
      </p:sp>
      <p:sp>
        <p:nvSpPr>
          <p:cNvPr id="5" name="TextBox 4"/>
          <p:cNvSpPr txBox="1"/>
          <p:nvPr/>
        </p:nvSpPr>
        <p:spPr>
          <a:xfrm rot="5400000">
            <a:off x="-1404953" y="3092515"/>
            <a:ext cx="4043090" cy="715581"/>
          </a:xfrm>
          <a:prstGeom prst="rect">
            <a:avLst/>
          </a:prstGeom>
          <a:noFill/>
        </p:spPr>
        <p:txBody>
          <a:bodyPr wrap="square" rtlCol="0">
            <a:spAutoFit/>
          </a:bodyPr>
          <a:lstStyle/>
          <a:p>
            <a:pPr algn="ctr" defTabSz="685800">
              <a:defRPr/>
            </a:pPr>
            <a:r>
              <a:rPr lang="en-PH" sz="4050" b="1" spc="-113" dirty="0">
                <a:solidFill>
                  <a:prstClr val="white"/>
                </a:solidFill>
                <a:latin typeface="Calibri" panose="020F0502020204030204"/>
              </a:rPr>
              <a:t>Individual Appeals</a:t>
            </a:r>
          </a:p>
        </p:txBody>
      </p:sp>
      <p:pic>
        <p:nvPicPr>
          <p:cNvPr id="11" name="Picture 10"/>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125956" y="1583824"/>
            <a:ext cx="888092" cy="888092"/>
          </a:xfrm>
          <a:prstGeom prst="rect">
            <a:avLst/>
          </a:prstGeom>
        </p:spPr>
      </p:pic>
      <p:cxnSp>
        <p:nvCxnSpPr>
          <p:cNvPr id="128" name="Straight Connector 127"/>
          <p:cNvCxnSpPr>
            <a:stCxn id="165" idx="2"/>
            <a:endCxn id="167" idx="0"/>
          </p:cNvCxnSpPr>
          <p:nvPr/>
        </p:nvCxnSpPr>
        <p:spPr>
          <a:xfrm flipH="1">
            <a:off x="3570004" y="3413165"/>
            <a:ext cx="44657" cy="26239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7" idx="2"/>
            <a:endCxn id="169" idx="0"/>
          </p:cNvCxnSpPr>
          <p:nvPr/>
        </p:nvCxnSpPr>
        <p:spPr>
          <a:xfrm>
            <a:off x="3570004" y="3995003"/>
            <a:ext cx="0" cy="56839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726479" y="2434436"/>
            <a:ext cx="1776364" cy="978729"/>
          </a:xfrm>
          <a:prstGeom prst="rect">
            <a:avLst/>
          </a:prstGeom>
          <a:no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Performance Management Committee</a:t>
            </a:r>
          </a:p>
        </p:txBody>
      </p:sp>
      <p:sp>
        <p:nvSpPr>
          <p:cNvPr id="167" name="TextBox 166"/>
          <p:cNvSpPr txBox="1"/>
          <p:nvPr/>
        </p:nvSpPr>
        <p:spPr>
          <a:xfrm>
            <a:off x="2270862" y="3675557"/>
            <a:ext cx="2598283" cy="319446"/>
          </a:xfrm>
          <a:prstGeom prst="rect">
            <a:avLst/>
          </a:prstGeom>
          <a:noFill/>
        </p:spPr>
        <p:txBody>
          <a:bodyPr wrap="square" rtlCol="0">
            <a:spAutoFit/>
          </a:bodyPr>
          <a:lstStyle/>
          <a:p>
            <a:pPr algn="ctr" defTabSz="685800">
              <a:lnSpc>
                <a:spcPct val="80000"/>
              </a:lnSpc>
              <a:defRPr/>
            </a:pPr>
            <a:r>
              <a:rPr lang="en-PH" b="1" spc="-113" dirty="0" smtClean="0">
                <a:solidFill>
                  <a:srgbClr val="7030A0"/>
                </a:solidFill>
                <a:latin typeface="Calibri" panose="020F0502020204030204"/>
              </a:rPr>
              <a:t>RO PMT</a:t>
            </a:r>
            <a:endParaRPr lang="en-PH" b="1" spc="-113" dirty="0">
              <a:solidFill>
                <a:srgbClr val="7030A0"/>
              </a:solidFill>
              <a:latin typeface="Calibri" panose="020F0502020204030204"/>
            </a:endParaRPr>
          </a:p>
        </p:txBody>
      </p:sp>
      <p:sp>
        <p:nvSpPr>
          <p:cNvPr id="169" name="TextBox 168"/>
          <p:cNvSpPr txBox="1"/>
          <p:nvPr/>
        </p:nvSpPr>
        <p:spPr>
          <a:xfrm>
            <a:off x="2270862" y="4563398"/>
            <a:ext cx="2598283" cy="319446"/>
          </a:xfrm>
          <a:prstGeom prst="rect">
            <a:avLst/>
          </a:prstGeom>
          <a:noFill/>
        </p:spPr>
        <p:txBody>
          <a:bodyPr wrap="square" rtlCol="0">
            <a:spAutoFit/>
          </a:bodyPr>
          <a:lstStyle/>
          <a:p>
            <a:pPr algn="ctr" defTabSz="685800">
              <a:lnSpc>
                <a:spcPct val="80000"/>
              </a:lnSpc>
              <a:defRPr/>
            </a:pPr>
            <a:r>
              <a:rPr lang="en-PH" b="1" spc="-113" dirty="0" smtClean="0">
                <a:solidFill>
                  <a:srgbClr val="7030A0"/>
                </a:solidFill>
                <a:latin typeface="Calibri" panose="020F0502020204030204"/>
              </a:rPr>
              <a:t>SDO PMT</a:t>
            </a:r>
            <a:endParaRPr lang="en-PH" b="1" spc="-113" dirty="0">
              <a:solidFill>
                <a:srgbClr val="7030A0"/>
              </a:solidFill>
              <a:latin typeface="Calibri" panose="020F0502020204030204"/>
            </a:endParaRPr>
          </a:p>
        </p:txBody>
      </p:sp>
      <p:pic>
        <p:nvPicPr>
          <p:cNvPr id="247" name="Picture 246"/>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6919101" y="4548715"/>
            <a:ext cx="631640" cy="631640"/>
          </a:xfrm>
          <a:prstGeom prst="rect">
            <a:avLst/>
          </a:prstGeom>
        </p:spPr>
      </p:pic>
      <p:sp>
        <p:nvSpPr>
          <p:cNvPr id="18" name="TextBox 17"/>
          <p:cNvSpPr txBox="1"/>
          <p:nvPr/>
        </p:nvSpPr>
        <p:spPr>
          <a:xfrm>
            <a:off x="6752058" y="4519071"/>
            <a:ext cx="2533927" cy="646331"/>
          </a:xfrm>
          <a:prstGeom prst="rect">
            <a:avLst/>
          </a:prstGeom>
          <a:noFill/>
        </p:spPr>
        <p:txBody>
          <a:bodyPr wrap="square" rtlCol="0">
            <a:spAutoFit/>
          </a:bodyPr>
          <a:lstStyle/>
          <a:p>
            <a:pPr lvl="2" algn="just">
              <a:spcAft>
                <a:spcPts val="900"/>
              </a:spcAft>
            </a:pPr>
            <a:r>
              <a:rPr lang="en-PH" b="1" dirty="0">
                <a:solidFill>
                  <a:srgbClr val="7030A0"/>
                </a:solidFill>
                <a:latin typeface="Calibri" panose="020F0502020204030204"/>
              </a:rPr>
              <a:t>SDO-based Personnel</a:t>
            </a:r>
          </a:p>
        </p:txBody>
      </p:sp>
      <p:sp>
        <p:nvSpPr>
          <p:cNvPr id="20" name="TextBox 19"/>
          <p:cNvSpPr txBox="1"/>
          <p:nvPr/>
        </p:nvSpPr>
        <p:spPr>
          <a:xfrm>
            <a:off x="4502843" y="5848012"/>
            <a:ext cx="2386226"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Letter addressed to Chair</a:t>
            </a:r>
          </a:p>
        </p:txBody>
      </p:sp>
      <p:sp>
        <p:nvSpPr>
          <p:cNvPr id="22" name="TextBox 21"/>
          <p:cNvSpPr txBox="1"/>
          <p:nvPr/>
        </p:nvSpPr>
        <p:spPr>
          <a:xfrm>
            <a:off x="4434275" y="5429524"/>
            <a:ext cx="2386226"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Resolution w/in 15 days</a:t>
            </a:r>
          </a:p>
        </p:txBody>
      </p:sp>
      <p:sp>
        <p:nvSpPr>
          <p:cNvPr id="25" name="Right Arrow 24"/>
          <p:cNvSpPr/>
          <p:nvPr/>
        </p:nvSpPr>
        <p:spPr>
          <a:xfrm rot="10800000">
            <a:off x="4944463" y="4746304"/>
            <a:ext cx="1988856" cy="512819"/>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b="1" dirty="0"/>
          </a:p>
        </p:txBody>
      </p:sp>
      <p:sp>
        <p:nvSpPr>
          <p:cNvPr id="24" name="TextBox 23"/>
          <p:cNvSpPr txBox="1"/>
          <p:nvPr/>
        </p:nvSpPr>
        <p:spPr>
          <a:xfrm>
            <a:off x="4377163" y="4875757"/>
            <a:ext cx="2802521" cy="276999"/>
          </a:xfrm>
          <a:prstGeom prst="rect">
            <a:avLst/>
          </a:prstGeom>
          <a:noFill/>
        </p:spPr>
        <p:txBody>
          <a:bodyPr wrap="square" rtlCol="0">
            <a:spAutoFit/>
          </a:bodyPr>
          <a:lstStyle/>
          <a:p>
            <a:pPr lvl="2" algn="just">
              <a:spcAft>
                <a:spcPts val="900"/>
              </a:spcAft>
            </a:pPr>
            <a:r>
              <a:rPr lang="en-PH" sz="1200" b="1" dirty="0">
                <a:solidFill>
                  <a:schemeClr val="bg1"/>
                </a:solidFill>
                <a:latin typeface="Calibri" panose="020F0502020204030204"/>
              </a:rPr>
              <a:t>Letter Addressed to Chair</a:t>
            </a:r>
          </a:p>
        </p:txBody>
      </p:sp>
      <p:sp>
        <p:nvSpPr>
          <p:cNvPr id="26" name="Right Arrow 25"/>
          <p:cNvSpPr/>
          <p:nvPr/>
        </p:nvSpPr>
        <p:spPr>
          <a:xfrm>
            <a:off x="4999055" y="4347814"/>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27" name="TextBox 26"/>
          <p:cNvSpPr txBox="1"/>
          <p:nvPr/>
        </p:nvSpPr>
        <p:spPr>
          <a:xfrm>
            <a:off x="4434275" y="4473907"/>
            <a:ext cx="2386226"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Resolution w/in 15 days</a:t>
            </a:r>
          </a:p>
        </p:txBody>
      </p:sp>
      <p:sp>
        <p:nvSpPr>
          <p:cNvPr id="28" name="Right Arrow 27"/>
          <p:cNvSpPr/>
          <p:nvPr/>
        </p:nvSpPr>
        <p:spPr>
          <a:xfrm rot="10800000">
            <a:off x="4944463" y="3853636"/>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29" name="TextBox 28"/>
          <p:cNvSpPr txBox="1"/>
          <p:nvPr/>
        </p:nvSpPr>
        <p:spPr>
          <a:xfrm>
            <a:off x="4377163" y="3983088"/>
            <a:ext cx="2802521"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Appeal to Chair w/in 15 days</a:t>
            </a:r>
          </a:p>
        </p:txBody>
      </p:sp>
      <p:sp>
        <p:nvSpPr>
          <p:cNvPr id="30" name="Right Arrow 29"/>
          <p:cNvSpPr/>
          <p:nvPr/>
        </p:nvSpPr>
        <p:spPr>
          <a:xfrm>
            <a:off x="4999055" y="3455146"/>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31" name="TextBox 30"/>
          <p:cNvSpPr txBox="1"/>
          <p:nvPr/>
        </p:nvSpPr>
        <p:spPr>
          <a:xfrm>
            <a:off x="4434275" y="3581239"/>
            <a:ext cx="2386226"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Resolution w/in 15 days</a:t>
            </a:r>
          </a:p>
        </p:txBody>
      </p:sp>
      <p:sp>
        <p:nvSpPr>
          <p:cNvPr id="36" name="Right Arrow 35"/>
          <p:cNvSpPr/>
          <p:nvPr/>
        </p:nvSpPr>
        <p:spPr>
          <a:xfrm rot="10800000">
            <a:off x="4944463" y="2866108"/>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37" name="TextBox 36"/>
          <p:cNvSpPr txBox="1"/>
          <p:nvPr/>
        </p:nvSpPr>
        <p:spPr>
          <a:xfrm>
            <a:off x="4377163" y="2995560"/>
            <a:ext cx="2802521"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Appeal to Chair w/in 15 days</a:t>
            </a:r>
          </a:p>
        </p:txBody>
      </p:sp>
      <p:sp>
        <p:nvSpPr>
          <p:cNvPr id="38" name="Right Arrow 37"/>
          <p:cNvSpPr/>
          <p:nvPr/>
        </p:nvSpPr>
        <p:spPr>
          <a:xfrm>
            <a:off x="4999055" y="2467618"/>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39" name="TextBox 38"/>
          <p:cNvSpPr txBox="1"/>
          <p:nvPr/>
        </p:nvSpPr>
        <p:spPr>
          <a:xfrm>
            <a:off x="4434275" y="2593711"/>
            <a:ext cx="2386226"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Resolution w/in 15 days</a:t>
            </a:r>
          </a:p>
        </p:txBody>
      </p:sp>
      <p:sp>
        <p:nvSpPr>
          <p:cNvPr id="7" name="5-Point Star 6"/>
          <p:cNvSpPr/>
          <p:nvPr/>
        </p:nvSpPr>
        <p:spPr>
          <a:xfrm>
            <a:off x="7179683" y="1986615"/>
            <a:ext cx="1276109" cy="108644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050" b="1" dirty="0"/>
              <a:t>FINAL</a:t>
            </a:r>
          </a:p>
        </p:txBody>
      </p:sp>
    </p:spTree>
    <p:extLst>
      <p:ext uri="{BB962C8B-B14F-4D97-AF65-F5344CB8AC3E}">
        <p14:creationId xmlns:p14="http://schemas.microsoft.com/office/powerpoint/2010/main" xmlns="" val="2302156650"/>
      </p:ext>
    </p:extLst>
  </p:cSld>
  <p:clrMapOvr>
    <a:masterClrMapping/>
  </p:clrMapOvr>
  <p:transition spd="slow">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55" y="864266"/>
            <a:ext cx="1227908"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PH" sz="1350" dirty="0">
              <a:solidFill>
                <a:prstClr val="white"/>
              </a:solidFill>
              <a:latin typeface="Calibri" panose="020F0502020204030204"/>
            </a:endParaRPr>
          </a:p>
        </p:txBody>
      </p:sp>
      <p:sp>
        <p:nvSpPr>
          <p:cNvPr id="5" name="TextBox 4"/>
          <p:cNvSpPr txBox="1"/>
          <p:nvPr/>
        </p:nvSpPr>
        <p:spPr>
          <a:xfrm rot="5400000">
            <a:off x="-1404953" y="3092515"/>
            <a:ext cx="4043090" cy="715581"/>
          </a:xfrm>
          <a:prstGeom prst="rect">
            <a:avLst/>
          </a:prstGeom>
          <a:noFill/>
        </p:spPr>
        <p:txBody>
          <a:bodyPr wrap="square" rtlCol="0">
            <a:spAutoFit/>
          </a:bodyPr>
          <a:lstStyle/>
          <a:p>
            <a:pPr algn="ctr" defTabSz="685800">
              <a:defRPr/>
            </a:pPr>
            <a:r>
              <a:rPr lang="en-PH" sz="4050" b="1" spc="-113" dirty="0">
                <a:solidFill>
                  <a:prstClr val="white"/>
                </a:solidFill>
                <a:latin typeface="Calibri" panose="020F0502020204030204"/>
              </a:rPr>
              <a:t>Individual Appeals</a:t>
            </a:r>
          </a:p>
        </p:txBody>
      </p:sp>
      <p:pic>
        <p:nvPicPr>
          <p:cNvPr id="11" name="Picture 10"/>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081706" y="2069960"/>
            <a:ext cx="888092" cy="888092"/>
          </a:xfrm>
          <a:prstGeom prst="rect">
            <a:avLst/>
          </a:prstGeom>
        </p:spPr>
      </p:pic>
      <p:cxnSp>
        <p:nvCxnSpPr>
          <p:cNvPr id="128" name="Straight Connector 127"/>
          <p:cNvCxnSpPr>
            <a:stCxn id="165" idx="2"/>
            <a:endCxn id="167" idx="0"/>
          </p:cNvCxnSpPr>
          <p:nvPr/>
        </p:nvCxnSpPr>
        <p:spPr>
          <a:xfrm flipH="1">
            <a:off x="3525754" y="3899301"/>
            <a:ext cx="63261" cy="26239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682229" y="2920572"/>
            <a:ext cx="1813571" cy="978729"/>
          </a:xfrm>
          <a:prstGeom prst="rect">
            <a:avLst/>
          </a:prstGeom>
          <a:no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Performance Management Committee</a:t>
            </a:r>
          </a:p>
        </p:txBody>
      </p:sp>
      <p:sp>
        <p:nvSpPr>
          <p:cNvPr id="167" name="TextBox 166"/>
          <p:cNvSpPr txBox="1"/>
          <p:nvPr/>
        </p:nvSpPr>
        <p:spPr>
          <a:xfrm>
            <a:off x="2226612" y="4161694"/>
            <a:ext cx="2598283" cy="319446"/>
          </a:xfrm>
          <a:prstGeom prst="rect">
            <a:avLst/>
          </a:prstGeom>
          <a:noFill/>
        </p:spPr>
        <p:txBody>
          <a:bodyPr wrap="square" rtlCol="0">
            <a:spAutoFit/>
          </a:bodyPr>
          <a:lstStyle/>
          <a:p>
            <a:pPr algn="ctr" defTabSz="685800">
              <a:lnSpc>
                <a:spcPct val="80000"/>
              </a:lnSpc>
              <a:defRPr/>
            </a:pPr>
            <a:r>
              <a:rPr lang="en-PH" b="1" spc="-113" dirty="0" smtClean="0">
                <a:solidFill>
                  <a:srgbClr val="7030A0"/>
                </a:solidFill>
                <a:latin typeface="Calibri" panose="020F0502020204030204"/>
              </a:rPr>
              <a:t>RO PMT</a:t>
            </a:r>
            <a:endParaRPr lang="en-PH" b="1" spc="-113" dirty="0">
              <a:solidFill>
                <a:srgbClr val="7030A0"/>
              </a:solidFill>
              <a:latin typeface="Calibri" panose="020F0502020204030204"/>
            </a:endParaRPr>
          </a:p>
        </p:txBody>
      </p:sp>
      <p:pic>
        <p:nvPicPr>
          <p:cNvPr id="247" name="Picture 246"/>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6943294" y="4089175"/>
            <a:ext cx="631640" cy="631640"/>
          </a:xfrm>
          <a:prstGeom prst="rect">
            <a:avLst/>
          </a:prstGeom>
        </p:spPr>
      </p:pic>
      <p:sp>
        <p:nvSpPr>
          <p:cNvPr id="18" name="TextBox 17"/>
          <p:cNvSpPr txBox="1"/>
          <p:nvPr/>
        </p:nvSpPr>
        <p:spPr>
          <a:xfrm>
            <a:off x="6776251" y="4059532"/>
            <a:ext cx="2533927" cy="646331"/>
          </a:xfrm>
          <a:prstGeom prst="rect">
            <a:avLst/>
          </a:prstGeom>
          <a:noFill/>
        </p:spPr>
        <p:txBody>
          <a:bodyPr wrap="square" rtlCol="0">
            <a:spAutoFit/>
          </a:bodyPr>
          <a:lstStyle/>
          <a:p>
            <a:pPr lvl="2" algn="just">
              <a:spcAft>
                <a:spcPts val="900"/>
              </a:spcAft>
            </a:pPr>
            <a:r>
              <a:rPr lang="en-PH" b="1" dirty="0">
                <a:solidFill>
                  <a:srgbClr val="7030A0"/>
                </a:solidFill>
                <a:latin typeface="Calibri" panose="020F0502020204030204"/>
              </a:rPr>
              <a:t>RO-based Personnel</a:t>
            </a:r>
          </a:p>
        </p:txBody>
      </p:sp>
      <p:sp>
        <p:nvSpPr>
          <p:cNvPr id="28" name="Right Arrow 27"/>
          <p:cNvSpPr/>
          <p:nvPr/>
        </p:nvSpPr>
        <p:spPr>
          <a:xfrm rot="10800000">
            <a:off x="4900213" y="4339772"/>
            <a:ext cx="1988856" cy="512819"/>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29" name="TextBox 28"/>
          <p:cNvSpPr txBox="1"/>
          <p:nvPr/>
        </p:nvSpPr>
        <p:spPr>
          <a:xfrm>
            <a:off x="4332913" y="4469224"/>
            <a:ext cx="2802521" cy="461665"/>
          </a:xfrm>
          <a:prstGeom prst="rect">
            <a:avLst/>
          </a:prstGeom>
          <a:noFill/>
        </p:spPr>
        <p:txBody>
          <a:bodyPr wrap="square" rtlCol="0">
            <a:spAutoFit/>
          </a:bodyPr>
          <a:lstStyle/>
          <a:p>
            <a:pPr lvl="2" algn="just">
              <a:spcAft>
                <a:spcPts val="900"/>
              </a:spcAft>
            </a:pPr>
            <a:r>
              <a:rPr lang="en-PH" sz="1200" b="1" dirty="0">
                <a:solidFill>
                  <a:schemeClr val="bg1"/>
                </a:solidFill>
              </a:rPr>
              <a:t>Letter Addressed to Chair</a:t>
            </a:r>
          </a:p>
        </p:txBody>
      </p:sp>
      <p:sp>
        <p:nvSpPr>
          <p:cNvPr id="30" name="Right Arrow 29"/>
          <p:cNvSpPr/>
          <p:nvPr/>
        </p:nvSpPr>
        <p:spPr>
          <a:xfrm>
            <a:off x="4954805" y="3941282"/>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31" name="TextBox 30"/>
          <p:cNvSpPr txBox="1"/>
          <p:nvPr/>
        </p:nvSpPr>
        <p:spPr>
          <a:xfrm>
            <a:off x="4390025" y="4067375"/>
            <a:ext cx="2386226"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Resolution w/in 15 days</a:t>
            </a:r>
          </a:p>
        </p:txBody>
      </p:sp>
      <p:sp>
        <p:nvSpPr>
          <p:cNvPr id="36" name="Right Arrow 35"/>
          <p:cNvSpPr/>
          <p:nvPr/>
        </p:nvSpPr>
        <p:spPr>
          <a:xfrm rot="10800000">
            <a:off x="4900213" y="3352244"/>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37" name="TextBox 36"/>
          <p:cNvSpPr txBox="1"/>
          <p:nvPr/>
        </p:nvSpPr>
        <p:spPr>
          <a:xfrm>
            <a:off x="4332913" y="3481696"/>
            <a:ext cx="2802521"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Appeal to Chair w/in 15 days</a:t>
            </a:r>
          </a:p>
        </p:txBody>
      </p:sp>
      <p:sp>
        <p:nvSpPr>
          <p:cNvPr id="38" name="Right Arrow 37"/>
          <p:cNvSpPr/>
          <p:nvPr/>
        </p:nvSpPr>
        <p:spPr>
          <a:xfrm>
            <a:off x="4954805" y="2953754"/>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39" name="TextBox 38"/>
          <p:cNvSpPr txBox="1"/>
          <p:nvPr/>
        </p:nvSpPr>
        <p:spPr>
          <a:xfrm>
            <a:off x="4390025" y="3079847"/>
            <a:ext cx="2386226"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Resolution w/in 15 days</a:t>
            </a:r>
          </a:p>
        </p:txBody>
      </p:sp>
      <p:sp>
        <p:nvSpPr>
          <p:cNvPr id="7" name="5-Point Star 6"/>
          <p:cNvSpPr/>
          <p:nvPr/>
        </p:nvSpPr>
        <p:spPr>
          <a:xfrm>
            <a:off x="7135433" y="2536624"/>
            <a:ext cx="1276109" cy="108644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050" b="1" dirty="0"/>
              <a:t>FINAL</a:t>
            </a:r>
          </a:p>
        </p:txBody>
      </p:sp>
    </p:spTree>
    <p:extLst>
      <p:ext uri="{BB962C8B-B14F-4D97-AF65-F5344CB8AC3E}">
        <p14:creationId xmlns:p14="http://schemas.microsoft.com/office/powerpoint/2010/main" xmlns="" val="400738621"/>
      </p:ext>
    </p:extLst>
  </p:cSld>
  <p:clrMapOvr>
    <a:masterClrMapping/>
  </p:clrMapOvr>
  <p:transition spd="slow">
    <p:pu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55" y="864266"/>
            <a:ext cx="1227908"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PH" sz="1350" dirty="0">
              <a:solidFill>
                <a:prstClr val="white"/>
              </a:solidFill>
              <a:latin typeface="Calibri" panose="020F0502020204030204"/>
            </a:endParaRPr>
          </a:p>
        </p:txBody>
      </p:sp>
      <p:sp>
        <p:nvSpPr>
          <p:cNvPr id="5" name="TextBox 4"/>
          <p:cNvSpPr txBox="1"/>
          <p:nvPr/>
        </p:nvSpPr>
        <p:spPr>
          <a:xfrm rot="5400000">
            <a:off x="-1404953" y="3092515"/>
            <a:ext cx="4043090" cy="715581"/>
          </a:xfrm>
          <a:prstGeom prst="rect">
            <a:avLst/>
          </a:prstGeom>
          <a:noFill/>
        </p:spPr>
        <p:txBody>
          <a:bodyPr wrap="square" rtlCol="0">
            <a:spAutoFit/>
          </a:bodyPr>
          <a:lstStyle/>
          <a:p>
            <a:pPr algn="ctr" defTabSz="685800">
              <a:defRPr/>
            </a:pPr>
            <a:r>
              <a:rPr lang="en-PH" sz="4050" b="1" spc="-113" dirty="0">
                <a:solidFill>
                  <a:prstClr val="white"/>
                </a:solidFill>
                <a:latin typeface="Calibri" panose="020F0502020204030204"/>
              </a:rPr>
              <a:t>Individual Appeals</a:t>
            </a:r>
          </a:p>
        </p:txBody>
      </p:sp>
      <p:pic>
        <p:nvPicPr>
          <p:cNvPr id="11" name="Picture 10"/>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3081706" y="2069960"/>
            <a:ext cx="888092" cy="888092"/>
          </a:xfrm>
          <a:prstGeom prst="rect">
            <a:avLst/>
          </a:prstGeom>
        </p:spPr>
      </p:pic>
      <p:cxnSp>
        <p:nvCxnSpPr>
          <p:cNvPr id="128" name="Straight Connector 127"/>
          <p:cNvCxnSpPr>
            <a:stCxn id="165" idx="2"/>
            <a:endCxn id="167" idx="0"/>
          </p:cNvCxnSpPr>
          <p:nvPr/>
        </p:nvCxnSpPr>
        <p:spPr>
          <a:xfrm>
            <a:off x="3525753" y="3899301"/>
            <a:ext cx="1" cy="26239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682229" y="2920572"/>
            <a:ext cx="1687047" cy="978729"/>
          </a:xfrm>
          <a:prstGeom prst="rect">
            <a:avLst/>
          </a:prstGeom>
          <a:no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Performance Management Committee</a:t>
            </a:r>
          </a:p>
        </p:txBody>
      </p:sp>
      <p:sp>
        <p:nvSpPr>
          <p:cNvPr id="167" name="TextBox 166"/>
          <p:cNvSpPr txBox="1"/>
          <p:nvPr/>
        </p:nvSpPr>
        <p:spPr>
          <a:xfrm>
            <a:off x="2226612" y="4161694"/>
            <a:ext cx="2598283" cy="319446"/>
          </a:xfrm>
          <a:prstGeom prst="rect">
            <a:avLst/>
          </a:prstGeom>
          <a:noFill/>
        </p:spPr>
        <p:txBody>
          <a:bodyPr wrap="square" rtlCol="0">
            <a:spAutoFit/>
          </a:bodyPr>
          <a:lstStyle/>
          <a:p>
            <a:pPr algn="ctr" defTabSz="685800">
              <a:lnSpc>
                <a:spcPct val="80000"/>
              </a:lnSpc>
              <a:defRPr/>
            </a:pPr>
            <a:r>
              <a:rPr lang="en-US" b="1" spc="-113" dirty="0" smtClean="0">
                <a:solidFill>
                  <a:srgbClr val="7030A0"/>
                </a:solidFill>
                <a:latin typeface="Calibri" panose="020F0502020204030204"/>
              </a:rPr>
              <a:t>CO PMT</a:t>
            </a:r>
            <a:endParaRPr lang="en-PH" b="1" spc="-113" dirty="0">
              <a:solidFill>
                <a:srgbClr val="7030A0"/>
              </a:solidFill>
              <a:latin typeface="Calibri" panose="020F0502020204030204"/>
            </a:endParaRPr>
          </a:p>
        </p:txBody>
      </p:sp>
      <p:pic>
        <p:nvPicPr>
          <p:cNvPr id="247" name="Picture 246"/>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xmlns="">
                  <a14:imgLayer r:embed="rId3">
                    <a14:imgEffect>
                      <a14:colorTemperature colorTemp="1500"/>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6943294" y="4089175"/>
            <a:ext cx="631640" cy="631640"/>
          </a:xfrm>
          <a:prstGeom prst="rect">
            <a:avLst/>
          </a:prstGeom>
        </p:spPr>
      </p:pic>
      <p:sp>
        <p:nvSpPr>
          <p:cNvPr id="18" name="TextBox 17"/>
          <p:cNvSpPr txBox="1"/>
          <p:nvPr/>
        </p:nvSpPr>
        <p:spPr>
          <a:xfrm>
            <a:off x="6776251" y="4059532"/>
            <a:ext cx="2533927" cy="646331"/>
          </a:xfrm>
          <a:prstGeom prst="rect">
            <a:avLst/>
          </a:prstGeom>
          <a:noFill/>
        </p:spPr>
        <p:txBody>
          <a:bodyPr wrap="square" rtlCol="0">
            <a:spAutoFit/>
          </a:bodyPr>
          <a:lstStyle/>
          <a:p>
            <a:pPr lvl="2" algn="just">
              <a:spcAft>
                <a:spcPts val="900"/>
              </a:spcAft>
            </a:pPr>
            <a:r>
              <a:rPr lang="en-PH" b="1" dirty="0">
                <a:solidFill>
                  <a:srgbClr val="7030A0"/>
                </a:solidFill>
                <a:latin typeface="Calibri" panose="020F0502020204030204"/>
              </a:rPr>
              <a:t>CO-based Personnel</a:t>
            </a:r>
          </a:p>
        </p:txBody>
      </p:sp>
      <p:sp>
        <p:nvSpPr>
          <p:cNvPr id="28" name="Right Arrow 27"/>
          <p:cNvSpPr/>
          <p:nvPr/>
        </p:nvSpPr>
        <p:spPr>
          <a:xfrm rot="10800000">
            <a:off x="4900213" y="4339772"/>
            <a:ext cx="1988856" cy="512819"/>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29" name="TextBox 28"/>
          <p:cNvSpPr txBox="1"/>
          <p:nvPr/>
        </p:nvSpPr>
        <p:spPr>
          <a:xfrm>
            <a:off x="4332913" y="4469224"/>
            <a:ext cx="2802521" cy="461665"/>
          </a:xfrm>
          <a:prstGeom prst="rect">
            <a:avLst/>
          </a:prstGeom>
          <a:noFill/>
        </p:spPr>
        <p:txBody>
          <a:bodyPr wrap="square" rtlCol="0">
            <a:spAutoFit/>
          </a:bodyPr>
          <a:lstStyle/>
          <a:p>
            <a:pPr lvl="2" algn="just">
              <a:spcAft>
                <a:spcPts val="900"/>
              </a:spcAft>
            </a:pPr>
            <a:r>
              <a:rPr lang="en-PH" sz="1200" b="1" dirty="0">
                <a:solidFill>
                  <a:schemeClr val="bg1"/>
                </a:solidFill>
              </a:rPr>
              <a:t>Letter Addressed to Chair</a:t>
            </a:r>
          </a:p>
        </p:txBody>
      </p:sp>
      <p:sp>
        <p:nvSpPr>
          <p:cNvPr id="30" name="Right Arrow 29"/>
          <p:cNvSpPr/>
          <p:nvPr/>
        </p:nvSpPr>
        <p:spPr>
          <a:xfrm>
            <a:off x="4954805" y="3941282"/>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31" name="TextBox 30"/>
          <p:cNvSpPr txBox="1"/>
          <p:nvPr/>
        </p:nvSpPr>
        <p:spPr>
          <a:xfrm>
            <a:off x="4390025" y="4067375"/>
            <a:ext cx="2386226"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Resolution w/in 15 days</a:t>
            </a:r>
          </a:p>
        </p:txBody>
      </p:sp>
      <p:sp>
        <p:nvSpPr>
          <p:cNvPr id="36" name="Right Arrow 35"/>
          <p:cNvSpPr/>
          <p:nvPr/>
        </p:nvSpPr>
        <p:spPr>
          <a:xfrm rot="10800000">
            <a:off x="4900213" y="3352244"/>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37" name="TextBox 36"/>
          <p:cNvSpPr txBox="1"/>
          <p:nvPr/>
        </p:nvSpPr>
        <p:spPr>
          <a:xfrm>
            <a:off x="4332913" y="3481696"/>
            <a:ext cx="2802521"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Appeal to Chair w/in 15 days</a:t>
            </a:r>
          </a:p>
        </p:txBody>
      </p:sp>
      <p:sp>
        <p:nvSpPr>
          <p:cNvPr id="38" name="Right Arrow 37"/>
          <p:cNvSpPr/>
          <p:nvPr/>
        </p:nvSpPr>
        <p:spPr>
          <a:xfrm>
            <a:off x="4954805" y="2953754"/>
            <a:ext cx="1988856" cy="5128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350" dirty="0"/>
          </a:p>
        </p:txBody>
      </p:sp>
      <p:sp>
        <p:nvSpPr>
          <p:cNvPr id="39" name="TextBox 38"/>
          <p:cNvSpPr txBox="1"/>
          <p:nvPr/>
        </p:nvSpPr>
        <p:spPr>
          <a:xfrm>
            <a:off x="4390025" y="3079847"/>
            <a:ext cx="2386226" cy="461665"/>
          </a:xfrm>
          <a:prstGeom prst="rect">
            <a:avLst/>
          </a:prstGeom>
          <a:noFill/>
        </p:spPr>
        <p:txBody>
          <a:bodyPr wrap="square" rtlCol="0">
            <a:spAutoFit/>
          </a:bodyPr>
          <a:lstStyle/>
          <a:p>
            <a:pPr lvl="2" algn="just">
              <a:spcAft>
                <a:spcPts val="900"/>
              </a:spcAft>
            </a:pPr>
            <a:r>
              <a:rPr lang="en-PH" sz="1200" dirty="0">
                <a:solidFill>
                  <a:schemeClr val="bg1"/>
                </a:solidFill>
                <a:latin typeface="Calibri" panose="020F0502020204030204"/>
              </a:rPr>
              <a:t>Resolution w/in 15 days</a:t>
            </a:r>
          </a:p>
        </p:txBody>
      </p:sp>
      <p:sp>
        <p:nvSpPr>
          <p:cNvPr id="7" name="5-Point Star 6"/>
          <p:cNvSpPr/>
          <p:nvPr/>
        </p:nvSpPr>
        <p:spPr>
          <a:xfrm>
            <a:off x="7135433" y="2500932"/>
            <a:ext cx="1276109" cy="1086445"/>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050" b="1" dirty="0"/>
              <a:t>FINAL</a:t>
            </a:r>
          </a:p>
        </p:txBody>
      </p:sp>
    </p:spTree>
    <p:extLst>
      <p:ext uri="{BB962C8B-B14F-4D97-AF65-F5344CB8AC3E}">
        <p14:creationId xmlns:p14="http://schemas.microsoft.com/office/powerpoint/2010/main" xmlns="" val="2818506575"/>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5</a:t>
            </a:fld>
            <a:endParaRPr lang="fil-PH" dirty="0"/>
          </a:p>
        </p:txBody>
      </p:sp>
      <p:sp>
        <p:nvSpPr>
          <p:cNvPr id="3" name="TextBox 2"/>
          <p:cNvSpPr txBox="1"/>
          <p:nvPr/>
        </p:nvSpPr>
        <p:spPr>
          <a:xfrm>
            <a:off x="0"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Take note!</a:t>
            </a:r>
            <a:endParaRPr lang="en-PH" sz="4400" dirty="0">
              <a:solidFill>
                <a:srgbClr val="102947"/>
              </a:solidFill>
              <a:latin typeface="Franklin Gothic Medium" panose="020B0603020102020204" pitchFamily="34" charset="0"/>
            </a:endParaRPr>
          </a:p>
        </p:txBody>
      </p:sp>
      <p:sp>
        <p:nvSpPr>
          <p:cNvPr id="4" name="TextBox 3"/>
          <p:cNvSpPr txBox="1"/>
          <p:nvPr/>
        </p:nvSpPr>
        <p:spPr>
          <a:xfrm>
            <a:off x="457200" y="1463219"/>
            <a:ext cx="8229600" cy="4524315"/>
          </a:xfrm>
          <a:prstGeom prst="rect">
            <a:avLst/>
          </a:prstGeom>
          <a:noFill/>
        </p:spPr>
        <p:txBody>
          <a:bodyPr wrap="square" rtlCol="0">
            <a:spAutoFit/>
          </a:bodyPr>
          <a:lstStyle/>
          <a:p>
            <a:r>
              <a:rPr lang="en-US" sz="2400" dirty="0" smtClean="0">
                <a:latin typeface="Franklin Gothic Book" panose="020B0503020102020204" pitchFamily="34" charset="0"/>
              </a:rPr>
              <a:t>Inability to meet any of the pre-conditions shall render ineligibility for the grant of PBB</a:t>
            </a:r>
            <a:endParaRPr lang="en-US" sz="2400" dirty="0">
              <a:latin typeface="Franklin Gothic Book" panose="020B0503020102020204" pitchFamily="34" charset="0"/>
            </a:endParaRPr>
          </a:p>
          <a:p>
            <a:endParaRPr lang="en-US" sz="2400" dirty="0" smtClean="0">
              <a:latin typeface="Franklin Gothic Book" panose="020B0503020102020204" pitchFamily="34" charset="0"/>
            </a:endParaRPr>
          </a:p>
          <a:p>
            <a:r>
              <a:rPr lang="en-US" sz="2400" dirty="0" smtClean="0"/>
              <a:t>In </a:t>
            </a:r>
            <a:r>
              <a:rPr lang="en-US" sz="2400" dirty="0"/>
              <a:t>cases wherein a specific delivery unit is deemed non-compliant for any of the above conditions, the </a:t>
            </a:r>
            <a:r>
              <a:rPr lang="en-US" sz="2400" dirty="0" smtClean="0"/>
              <a:t>PMT </a:t>
            </a:r>
            <a:r>
              <a:rPr lang="en-US" sz="2400" dirty="0"/>
              <a:t>where the non-compliance exists shall meet to determine the highest accountable official, and all staff members responsible for the non-compliance. The highest accountable official must be a Section Chief, Unit Head, or higher</a:t>
            </a:r>
            <a:r>
              <a:rPr lang="en-US" sz="2400" dirty="0" smtClean="0"/>
              <a:t>. The </a:t>
            </a:r>
            <a:r>
              <a:rPr lang="en-US" sz="2400" dirty="0"/>
              <a:t>said personnel will be included in the isolation list for the FY 2016 PBB, and will be ineligible for the grant of PBB for FY </a:t>
            </a:r>
            <a:r>
              <a:rPr lang="en-US" sz="2400" dirty="0" smtClean="0"/>
              <a:t>2016.</a:t>
            </a:r>
          </a:p>
        </p:txBody>
      </p:sp>
    </p:spTree>
    <p:extLst>
      <p:ext uri="{BB962C8B-B14F-4D97-AF65-F5344CB8AC3E}">
        <p14:creationId xmlns:p14="http://schemas.microsoft.com/office/powerpoint/2010/main" xmlns="" val="16302175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55" y="864266"/>
            <a:ext cx="1227908"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PH" sz="1350" dirty="0">
              <a:solidFill>
                <a:prstClr val="white"/>
              </a:solidFill>
              <a:latin typeface="Calibri" panose="020F0502020204030204"/>
            </a:endParaRPr>
          </a:p>
        </p:txBody>
      </p:sp>
      <p:sp>
        <p:nvSpPr>
          <p:cNvPr id="5" name="TextBox 4"/>
          <p:cNvSpPr txBox="1"/>
          <p:nvPr/>
        </p:nvSpPr>
        <p:spPr>
          <a:xfrm rot="5400000">
            <a:off x="-1404953" y="2960940"/>
            <a:ext cx="4043090" cy="978729"/>
          </a:xfrm>
          <a:prstGeom prst="rect">
            <a:avLst/>
          </a:prstGeom>
          <a:noFill/>
        </p:spPr>
        <p:txBody>
          <a:bodyPr wrap="square" rtlCol="0">
            <a:spAutoFit/>
          </a:bodyPr>
          <a:lstStyle/>
          <a:p>
            <a:pPr algn="ctr" defTabSz="685800">
              <a:lnSpc>
                <a:spcPct val="80000"/>
              </a:lnSpc>
              <a:defRPr/>
            </a:pPr>
            <a:r>
              <a:rPr lang="en-PH" sz="3600" b="1" spc="-113" dirty="0">
                <a:solidFill>
                  <a:prstClr val="white"/>
                </a:solidFill>
                <a:latin typeface="Calibri" panose="020F0502020204030204"/>
              </a:rPr>
              <a:t>Isolation of Accountable Officers</a:t>
            </a:r>
          </a:p>
        </p:txBody>
      </p:sp>
      <p:sp>
        <p:nvSpPr>
          <p:cNvPr id="165" name="TextBox 164"/>
          <p:cNvSpPr txBox="1"/>
          <p:nvPr/>
        </p:nvSpPr>
        <p:spPr>
          <a:xfrm>
            <a:off x="1425247" y="1232230"/>
            <a:ext cx="2793925" cy="683264"/>
          </a:xfrm>
          <a:prstGeom prst="rect">
            <a:avLst/>
          </a:prstGeom>
          <a:solidFill>
            <a:schemeClr val="accent4"/>
          </a:solidFill>
        </p:spPr>
        <p:txBody>
          <a:bodyPr wrap="square" rtlCol="0">
            <a:spAutoFit/>
          </a:bodyPr>
          <a:lstStyle/>
          <a:p>
            <a:pPr algn="ctr" defTabSz="685800">
              <a:lnSpc>
                <a:spcPct val="80000"/>
              </a:lnSpc>
              <a:defRPr/>
            </a:pPr>
            <a:r>
              <a:rPr lang="en-PH" sz="2400" b="1" spc="-113" dirty="0">
                <a:solidFill>
                  <a:srgbClr val="7030A0"/>
                </a:solidFill>
                <a:latin typeface="Calibri" panose="020F0502020204030204"/>
              </a:rPr>
              <a:t>Good Governance Conditions</a:t>
            </a:r>
          </a:p>
        </p:txBody>
      </p:sp>
      <p:sp>
        <p:nvSpPr>
          <p:cNvPr id="19" name="TextBox 18"/>
          <p:cNvSpPr txBox="1"/>
          <p:nvPr/>
        </p:nvSpPr>
        <p:spPr>
          <a:xfrm>
            <a:off x="1425247" y="1990055"/>
            <a:ext cx="2805893" cy="1643527"/>
          </a:xfrm>
          <a:prstGeom prst="rect">
            <a:avLst/>
          </a:prstGeom>
          <a:solidFill>
            <a:schemeClr val="accent6">
              <a:lumMod val="40000"/>
              <a:lumOff val="60000"/>
            </a:schemeClr>
          </a:solidFill>
        </p:spPr>
        <p:txBody>
          <a:bodyPr wrap="square" rtlCol="0">
            <a:spAutoFit/>
          </a:bodyPr>
          <a:lstStyle/>
          <a:p>
            <a:pPr marL="342900" indent="-342900" defTabSz="685800">
              <a:lnSpc>
                <a:spcPct val="80000"/>
              </a:lnSpc>
              <a:buFontTx/>
              <a:buChar char="-"/>
              <a:defRPr/>
            </a:pPr>
            <a:r>
              <a:rPr lang="en-PH" b="1" spc="-113" dirty="0">
                <a:solidFill>
                  <a:srgbClr val="7030A0"/>
                </a:solidFill>
                <a:latin typeface="Calibri" panose="020F0502020204030204"/>
              </a:rPr>
              <a:t>Transparency Seal</a:t>
            </a:r>
          </a:p>
          <a:p>
            <a:pPr marL="342900" indent="-342900" defTabSz="685800">
              <a:lnSpc>
                <a:spcPct val="80000"/>
              </a:lnSpc>
              <a:buFontTx/>
              <a:buChar char="-"/>
              <a:defRPr/>
            </a:pPr>
            <a:r>
              <a:rPr lang="en-PH" b="1" spc="-113" dirty="0">
                <a:solidFill>
                  <a:srgbClr val="7030A0"/>
                </a:solidFill>
                <a:latin typeface="Calibri" panose="020F0502020204030204"/>
              </a:rPr>
              <a:t>Annual Procurement Plan</a:t>
            </a:r>
          </a:p>
          <a:p>
            <a:pPr marL="342900" indent="-342900" defTabSz="685800">
              <a:lnSpc>
                <a:spcPct val="80000"/>
              </a:lnSpc>
              <a:buFontTx/>
              <a:buChar char="-"/>
              <a:defRPr/>
            </a:pPr>
            <a:r>
              <a:rPr lang="en-PH" b="1" spc="-113" dirty="0">
                <a:solidFill>
                  <a:srgbClr val="7030A0"/>
                </a:solidFill>
                <a:latin typeface="Calibri" panose="020F0502020204030204"/>
              </a:rPr>
              <a:t>QMS</a:t>
            </a:r>
          </a:p>
          <a:p>
            <a:pPr marL="342900" indent="-342900" defTabSz="685800">
              <a:lnSpc>
                <a:spcPct val="80000"/>
              </a:lnSpc>
              <a:buFontTx/>
              <a:buChar char="-"/>
              <a:defRPr/>
            </a:pPr>
            <a:r>
              <a:rPr lang="en-PH" b="1" spc="-113" dirty="0">
                <a:solidFill>
                  <a:srgbClr val="7030A0"/>
                </a:solidFill>
                <a:latin typeface="Calibri" panose="020F0502020204030204"/>
              </a:rPr>
              <a:t>System of Ranking Delivery Units</a:t>
            </a:r>
          </a:p>
          <a:p>
            <a:pPr marL="342900" indent="-342900" defTabSz="685800">
              <a:lnSpc>
                <a:spcPct val="80000"/>
              </a:lnSpc>
              <a:buFontTx/>
              <a:buChar char="-"/>
              <a:defRPr/>
            </a:pPr>
            <a:r>
              <a:rPr lang="en-PH" b="1" spc="-113" dirty="0" err="1">
                <a:solidFill>
                  <a:srgbClr val="C00000"/>
                </a:solidFill>
                <a:latin typeface="Calibri" panose="020F0502020204030204"/>
              </a:rPr>
              <a:t>PhilGEPS</a:t>
            </a:r>
            <a:r>
              <a:rPr lang="en-PH" b="1" spc="-113" dirty="0">
                <a:solidFill>
                  <a:srgbClr val="C00000"/>
                </a:solidFill>
                <a:latin typeface="Calibri" panose="020F0502020204030204"/>
              </a:rPr>
              <a:t> Posting</a:t>
            </a:r>
          </a:p>
          <a:p>
            <a:pPr marL="342900" indent="-342900" defTabSz="685800">
              <a:lnSpc>
                <a:spcPct val="80000"/>
              </a:lnSpc>
              <a:buFontTx/>
              <a:buChar char="-"/>
              <a:defRPr/>
            </a:pPr>
            <a:r>
              <a:rPr lang="en-PH" b="1" spc="-113" dirty="0">
                <a:solidFill>
                  <a:srgbClr val="7030A0"/>
                </a:solidFill>
                <a:latin typeface="Calibri" panose="020F0502020204030204"/>
              </a:rPr>
              <a:t>Citizens Charter</a:t>
            </a:r>
          </a:p>
        </p:txBody>
      </p:sp>
      <p:grpSp>
        <p:nvGrpSpPr>
          <p:cNvPr id="14" name="Group 13"/>
          <p:cNvGrpSpPr/>
          <p:nvPr/>
        </p:nvGrpSpPr>
        <p:grpSpPr>
          <a:xfrm>
            <a:off x="4458396" y="2332360"/>
            <a:ext cx="4588585" cy="978729"/>
            <a:chOff x="3191498" y="5600153"/>
            <a:chExt cx="3741191" cy="1304972"/>
          </a:xfrm>
          <a:solidFill>
            <a:schemeClr val="accent4">
              <a:lumMod val="60000"/>
              <a:lumOff val="40000"/>
            </a:schemeClr>
          </a:solidFill>
        </p:grpSpPr>
        <p:sp>
          <p:nvSpPr>
            <p:cNvPr id="23" name="TextBox 22"/>
            <p:cNvSpPr txBox="1"/>
            <p:nvPr/>
          </p:nvSpPr>
          <p:spPr>
            <a:xfrm>
              <a:off x="3191498" y="5600153"/>
              <a:ext cx="3741191" cy="1304972"/>
            </a:xfrm>
            <a:prstGeom prst="rect">
              <a:avLst/>
            </a:prstGeom>
            <a:grpFill/>
          </p:spPr>
          <p:txBody>
            <a:bodyPr wrap="square" rtlCol="0">
              <a:spAutoFit/>
            </a:bodyPr>
            <a:lstStyle/>
            <a:p>
              <a:pPr defTabSz="685800">
                <a:lnSpc>
                  <a:spcPct val="80000"/>
                </a:lnSpc>
                <a:defRPr/>
              </a:pPr>
              <a:r>
                <a:rPr lang="en-PH" b="1" spc="-113" dirty="0">
                  <a:solidFill>
                    <a:srgbClr val="7030A0"/>
                  </a:solidFill>
                  <a:latin typeface="Calibri" panose="020F0502020204030204"/>
                </a:rPr>
                <a:t>SDO 					SDO PMT</a:t>
              </a:r>
            </a:p>
            <a:p>
              <a:pPr defTabSz="685800">
                <a:lnSpc>
                  <a:spcPct val="80000"/>
                </a:lnSpc>
                <a:defRPr/>
              </a:pPr>
              <a:r>
                <a:rPr lang="en-PH" b="1" spc="-113" dirty="0">
                  <a:solidFill>
                    <a:srgbClr val="7030A0"/>
                  </a:solidFill>
                  <a:latin typeface="Calibri" panose="020F0502020204030204"/>
                </a:rPr>
                <a:t>RO					RO PMT</a:t>
              </a:r>
            </a:p>
            <a:p>
              <a:pPr defTabSz="685800">
                <a:lnSpc>
                  <a:spcPct val="80000"/>
                </a:lnSpc>
                <a:defRPr/>
              </a:pPr>
              <a:r>
                <a:rPr lang="en-PH" b="1" spc="-113" dirty="0">
                  <a:solidFill>
                    <a:srgbClr val="7030A0"/>
                  </a:solidFill>
                  <a:latin typeface="Calibri" panose="020F0502020204030204"/>
                </a:rPr>
                <a:t>CO					CO PMT</a:t>
              </a:r>
            </a:p>
            <a:p>
              <a:pPr defTabSz="685800">
                <a:lnSpc>
                  <a:spcPct val="80000"/>
                </a:lnSpc>
                <a:defRPr/>
              </a:pPr>
              <a:r>
                <a:rPr lang="en-PH" b="1" spc="-113" dirty="0">
                  <a:solidFill>
                    <a:srgbClr val="7030A0"/>
                  </a:solidFill>
                  <a:latin typeface="Calibri" panose="020F0502020204030204"/>
                </a:rPr>
                <a:t>National				PMC</a:t>
              </a:r>
            </a:p>
          </p:txBody>
        </p:sp>
        <p:cxnSp>
          <p:nvCxnSpPr>
            <p:cNvPr id="6" name="Straight Arrow Connector 5"/>
            <p:cNvCxnSpPr/>
            <p:nvPr/>
          </p:nvCxnSpPr>
          <p:spPr>
            <a:xfrm>
              <a:off x="5062094" y="5767754"/>
              <a:ext cx="792317" cy="0"/>
            </a:xfrm>
            <a:prstGeom prst="straightConnector1">
              <a:avLst/>
            </a:prstGeom>
            <a:grpFill/>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062094" y="6070879"/>
              <a:ext cx="792315" cy="0"/>
            </a:xfrm>
            <a:prstGeom prst="straightConnector1">
              <a:avLst/>
            </a:prstGeom>
            <a:grpFill/>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62094" y="6374004"/>
              <a:ext cx="792315" cy="0"/>
            </a:xfrm>
            <a:prstGeom prst="straightConnector1">
              <a:avLst/>
            </a:prstGeom>
            <a:grpFill/>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062094" y="6677129"/>
              <a:ext cx="792314" cy="0"/>
            </a:xfrm>
            <a:prstGeom prst="straightConnector1">
              <a:avLst/>
            </a:prstGeom>
            <a:grpFill/>
            <a:ln w="38100">
              <a:tailEnd type="triangle"/>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6568678" y="4006479"/>
            <a:ext cx="1969566" cy="978729"/>
          </a:xfrm>
          <a:prstGeom prst="rect">
            <a:avLst/>
          </a:prstGeom>
          <a:solidFill>
            <a:schemeClr val="tx2">
              <a:lumMod val="20000"/>
              <a:lumOff val="80000"/>
            </a:schemeClr>
          </a:solidFill>
        </p:spPr>
        <p:txBody>
          <a:bodyPr wrap="square" rtlCol="0">
            <a:spAutoFit/>
          </a:bodyPr>
          <a:lstStyle/>
          <a:p>
            <a:pPr algn="ctr" defTabSz="685800">
              <a:lnSpc>
                <a:spcPct val="80000"/>
              </a:lnSpc>
              <a:defRPr/>
            </a:pPr>
            <a:r>
              <a:rPr lang="en-PH" b="1" spc="-113" dirty="0">
                <a:solidFill>
                  <a:srgbClr val="7030A0"/>
                </a:solidFill>
                <a:latin typeface="Calibri" panose="020F0502020204030204"/>
              </a:rPr>
              <a:t>Determine Highest Accountable Officer (Unit/Division Head) and all Staff in Charge.</a:t>
            </a:r>
          </a:p>
        </p:txBody>
      </p:sp>
      <p:cxnSp>
        <p:nvCxnSpPr>
          <p:cNvPr id="33" name="Elbow Connector 32"/>
          <p:cNvCxnSpPr>
            <a:endCxn id="41" idx="0"/>
          </p:cNvCxnSpPr>
          <p:nvPr/>
        </p:nvCxnSpPr>
        <p:spPr>
          <a:xfrm rot="5400000">
            <a:off x="7553457" y="3270044"/>
            <a:ext cx="736438" cy="736430"/>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160243" y="4006478"/>
            <a:ext cx="1856585" cy="978729"/>
          </a:xfrm>
          <a:prstGeom prst="rect">
            <a:avLst/>
          </a:prstGeom>
          <a:solidFill>
            <a:schemeClr val="tx2">
              <a:lumMod val="20000"/>
              <a:lumOff val="80000"/>
            </a:schemeClr>
          </a:solidFill>
        </p:spPr>
        <p:txBody>
          <a:bodyPr wrap="square" rtlCol="0">
            <a:spAutoFit/>
          </a:bodyPr>
          <a:lstStyle/>
          <a:p>
            <a:pPr algn="ctr" defTabSz="685800">
              <a:lnSpc>
                <a:spcPct val="80000"/>
              </a:lnSpc>
              <a:defRPr/>
            </a:pPr>
            <a:r>
              <a:rPr lang="en-PH" b="1" spc="-113" dirty="0">
                <a:solidFill>
                  <a:srgbClr val="7030A0"/>
                </a:solidFill>
                <a:latin typeface="Calibri" panose="020F0502020204030204"/>
              </a:rPr>
              <a:t>Submit names of Highest Accountable Officer and all Staff in Charge</a:t>
            </a:r>
          </a:p>
        </p:txBody>
      </p:sp>
      <p:cxnSp>
        <p:nvCxnSpPr>
          <p:cNvPr id="67" name="Straight Arrow Connector 66"/>
          <p:cNvCxnSpPr>
            <a:stCxn id="41" idx="1"/>
            <a:endCxn id="52" idx="3"/>
          </p:cNvCxnSpPr>
          <p:nvPr/>
        </p:nvCxnSpPr>
        <p:spPr>
          <a:xfrm flipH="1">
            <a:off x="6016828" y="4484302"/>
            <a:ext cx="55185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2" idx="1"/>
            <a:endCxn id="73" idx="3"/>
          </p:cNvCxnSpPr>
          <p:nvPr/>
        </p:nvCxnSpPr>
        <p:spPr>
          <a:xfrm flipH="1" flipV="1">
            <a:off x="3522271" y="4457176"/>
            <a:ext cx="637972" cy="3866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835224" y="4076652"/>
            <a:ext cx="1687047" cy="761048"/>
          </a:xfrm>
          <a:prstGeom prst="rect">
            <a:avLst/>
          </a:prstGeom>
          <a:noFill/>
        </p:spPr>
        <p:txBody>
          <a:bodyPr wrap="square" rtlCol="0">
            <a:spAutoFit/>
          </a:bodyPr>
          <a:lstStyle/>
          <a:p>
            <a:pPr algn="ctr" defTabSz="685800">
              <a:lnSpc>
                <a:spcPct val="80000"/>
              </a:lnSpc>
              <a:defRPr/>
            </a:pPr>
            <a:r>
              <a:rPr lang="en-PH" sz="2000" b="1" spc="-113" dirty="0">
                <a:solidFill>
                  <a:srgbClr val="7030A0"/>
                </a:solidFill>
                <a:latin typeface="Calibri" panose="020F0502020204030204"/>
              </a:rPr>
              <a:t>Performance Management Committee</a:t>
            </a:r>
          </a:p>
        </p:txBody>
      </p:sp>
      <p:sp>
        <p:nvSpPr>
          <p:cNvPr id="78" name="TextBox 77"/>
          <p:cNvSpPr txBox="1"/>
          <p:nvPr/>
        </p:nvSpPr>
        <p:spPr>
          <a:xfrm>
            <a:off x="4160242" y="5316353"/>
            <a:ext cx="1856585" cy="535531"/>
          </a:xfrm>
          <a:prstGeom prst="rect">
            <a:avLst/>
          </a:prstGeom>
          <a:solidFill>
            <a:schemeClr val="accent4"/>
          </a:solidFill>
        </p:spPr>
        <p:txBody>
          <a:bodyPr wrap="square" rtlCol="0">
            <a:spAutoFit/>
          </a:bodyPr>
          <a:lstStyle/>
          <a:p>
            <a:pPr algn="ctr" defTabSz="685800">
              <a:lnSpc>
                <a:spcPct val="80000"/>
              </a:lnSpc>
              <a:defRPr/>
            </a:pPr>
            <a:r>
              <a:rPr lang="en-PH" b="1" spc="-113" dirty="0">
                <a:solidFill>
                  <a:srgbClr val="7030A0"/>
                </a:solidFill>
                <a:latin typeface="Calibri" panose="020F0502020204030204"/>
              </a:rPr>
              <a:t>Isolated (Not included in PBB)</a:t>
            </a:r>
          </a:p>
        </p:txBody>
      </p:sp>
      <p:cxnSp>
        <p:nvCxnSpPr>
          <p:cNvPr id="79" name="Straight Arrow Connector 78"/>
          <p:cNvCxnSpPr>
            <a:stCxn id="52" idx="2"/>
            <a:endCxn id="78" idx="0"/>
          </p:cNvCxnSpPr>
          <p:nvPr/>
        </p:nvCxnSpPr>
        <p:spPr>
          <a:xfrm flipH="1">
            <a:off x="5088535" y="4962125"/>
            <a:ext cx="1" cy="35422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9" idx="3"/>
            <a:endCxn id="23" idx="1"/>
          </p:cNvCxnSpPr>
          <p:nvPr/>
        </p:nvCxnSpPr>
        <p:spPr>
          <a:xfrm>
            <a:off x="4231141" y="2800277"/>
            <a:ext cx="227255" cy="990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44027" y="2107639"/>
            <a:ext cx="738629" cy="1107996"/>
          </a:xfrm>
          <a:prstGeom prst="rect">
            <a:avLst/>
          </a:prstGeom>
          <a:noFill/>
        </p:spPr>
        <p:txBody>
          <a:bodyPr wrap="square" rtlCol="0">
            <a:spAutoFit/>
          </a:bodyPr>
          <a:lstStyle/>
          <a:p>
            <a:pPr algn="ctr">
              <a:spcAft>
                <a:spcPts val="900"/>
              </a:spcAft>
            </a:pPr>
            <a:r>
              <a:rPr lang="en-PH" sz="6600" b="1" dirty="0">
                <a:solidFill>
                  <a:srgbClr val="FF0000"/>
                </a:solidFill>
                <a:latin typeface="Calibri" panose="020F0502020204030204"/>
              </a:rPr>
              <a:t>X</a:t>
            </a:r>
          </a:p>
        </p:txBody>
      </p:sp>
      <p:sp>
        <p:nvSpPr>
          <p:cNvPr id="21" name="TextBox 20"/>
          <p:cNvSpPr txBox="1"/>
          <p:nvPr/>
        </p:nvSpPr>
        <p:spPr>
          <a:xfrm>
            <a:off x="5421679" y="2905325"/>
            <a:ext cx="1183328" cy="387798"/>
          </a:xfrm>
          <a:prstGeom prst="rect">
            <a:avLst/>
          </a:prstGeom>
          <a:noFill/>
        </p:spPr>
        <p:txBody>
          <a:bodyPr wrap="square" rtlCol="0">
            <a:spAutoFit/>
          </a:bodyPr>
          <a:lstStyle/>
          <a:p>
            <a:pPr algn="ctr" defTabSz="685800">
              <a:lnSpc>
                <a:spcPct val="80000"/>
              </a:lnSpc>
              <a:defRPr/>
            </a:pPr>
            <a:r>
              <a:rPr lang="en-PH" sz="1200" b="1" spc="-113" dirty="0">
                <a:solidFill>
                  <a:srgbClr val="7030A0"/>
                </a:solidFill>
                <a:latin typeface="Calibri" panose="020F0502020204030204"/>
              </a:rPr>
              <a:t>Deficiency leading to Non-compliance</a:t>
            </a:r>
          </a:p>
        </p:txBody>
      </p:sp>
    </p:spTree>
    <p:extLst>
      <p:ext uri="{BB962C8B-B14F-4D97-AF65-F5344CB8AC3E}">
        <p14:creationId xmlns:p14="http://schemas.microsoft.com/office/powerpoint/2010/main" xmlns="" val="4112967460"/>
      </p:ext>
    </p:extLst>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0" y="228600"/>
            <a:ext cx="9144000" cy="8032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60000"/>
              </a:lnSpc>
            </a:pPr>
            <a:r>
              <a:rPr lang="en-PH" sz="7200" b="1" dirty="0" smtClean="0">
                <a:solidFill>
                  <a:srgbClr val="00B0F0"/>
                </a:solidFill>
                <a:latin typeface="Franklin Gothic Demi Cond" panose="020B0706030402020204" pitchFamily="34" charset="0"/>
              </a:rPr>
              <a:t>PBB Timeline</a:t>
            </a:r>
            <a:endParaRPr lang="en-PH" sz="4400" b="1" dirty="0">
              <a:solidFill>
                <a:srgbClr val="102947"/>
              </a:solidFill>
              <a:latin typeface="Franklin Gothic Demi Cond" panose="020B0706030402020204" pitchFamily="34" charset="0"/>
            </a:endParaRPr>
          </a:p>
        </p:txBody>
      </p:sp>
      <p:pic>
        <p:nvPicPr>
          <p:cNvPr id="3" name="Picture 2" descr="23517598_10156063021338729_3990719470190757301_n.jpg"/>
          <p:cNvPicPr>
            <a:picLocks noChangeAspect="1"/>
          </p:cNvPicPr>
          <p:nvPr/>
        </p:nvPicPr>
        <p:blipFill>
          <a:blip r:embed="rId2"/>
          <a:srcRect l="3883" t="5694" b="10182"/>
          <a:stretch>
            <a:fillRect/>
          </a:stretch>
        </p:blipFill>
        <p:spPr>
          <a:xfrm>
            <a:off x="304800" y="838199"/>
            <a:ext cx="8839200" cy="5624945"/>
          </a:xfrm>
          <a:prstGeom prst="rect">
            <a:avLst/>
          </a:prstGeom>
        </p:spPr>
      </p:pic>
    </p:spTree>
    <p:extLst>
      <p:ext uri="{BB962C8B-B14F-4D97-AF65-F5344CB8AC3E}">
        <p14:creationId xmlns:p14="http://schemas.microsoft.com/office/powerpoint/2010/main" xmlns="" val="4171839882"/>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0" y="2743200"/>
            <a:ext cx="9144000" cy="115416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60000"/>
              </a:lnSpc>
            </a:pPr>
            <a:r>
              <a:rPr lang="en-PH" sz="11500" b="1" dirty="0" smtClean="0">
                <a:solidFill>
                  <a:srgbClr val="00B0F0"/>
                </a:solidFill>
                <a:latin typeface="Franklin Gothic Demi Cond" panose="020B0706030402020204" pitchFamily="34" charset="0"/>
              </a:rPr>
              <a:t>Thank you!</a:t>
            </a:r>
            <a:endParaRPr lang="en-PH" sz="6600" b="1" dirty="0">
              <a:solidFill>
                <a:srgbClr val="102947"/>
              </a:solidFill>
              <a:latin typeface="Franklin Gothic Demi Cond" panose="020B0706030402020204" pitchFamily="34" charset="0"/>
            </a:endParaRPr>
          </a:p>
        </p:txBody>
      </p:sp>
    </p:spTree>
    <p:extLst>
      <p:ext uri="{BB962C8B-B14F-4D97-AF65-F5344CB8AC3E}">
        <p14:creationId xmlns:p14="http://schemas.microsoft.com/office/powerpoint/2010/main" xmlns="" val="417183988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6</a:t>
            </a:fld>
            <a:endParaRPr lang="fil-PH" dirty="0"/>
          </a:p>
        </p:txBody>
      </p:sp>
      <p:graphicFrame>
        <p:nvGraphicFramePr>
          <p:cNvPr id="3" name="Table 2"/>
          <p:cNvGraphicFramePr>
            <a:graphicFrameLocks noGrp="1"/>
          </p:cNvGraphicFramePr>
          <p:nvPr>
            <p:extLst>
              <p:ext uri="{D42A27DB-BD31-4B8C-83A1-F6EECF244321}">
                <p14:modId xmlns:p14="http://schemas.microsoft.com/office/powerpoint/2010/main" xmlns="" val="3141949627"/>
              </p:ext>
            </p:extLst>
          </p:nvPr>
        </p:nvGraphicFramePr>
        <p:xfrm>
          <a:off x="152400" y="746760"/>
          <a:ext cx="8870904" cy="5760720"/>
        </p:xfrm>
        <a:graphic>
          <a:graphicData uri="http://schemas.openxmlformats.org/drawingml/2006/table">
            <a:tbl>
              <a:tblPr firstRow="1" bandRow="1">
                <a:tableStyleId>{5C22544A-7EE6-4342-B048-85BDC9FD1C3A}</a:tableStyleId>
              </a:tblPr>
              <a:tblGrid>
                <a:gridCol w="3982858">
                  <a:extLst>
                    <a:ext uri="{9D8B030D-6E8A-4147-A177-3AD203B41FA5}">
                      <a16:colId xmlns:a16="http://schemas.microsoft.com/office/drawing/2014/main" xmlns="" val="1551037586"/>
                    </a:ext>
                  </a:extLst>
                </a:gridCol>
                <a:gridCol w="4888046">
                  <a:extLst>
                    <a:ext uri="{9D8B030D-6E8A-4147-A177-3AD203B41FA5}">
                      <a16:colId xmlns:a16="http://schemas.microsoft.com/office/drawing/2014/main" xmlns="" val="1068772614"/>
                    </a:ext>
                  </a:extLst>
                </a:gridCol>
              </a:tblGrid>
              <a:tr h="370840">
                <a:tc>
                  <a:txBody>
                    <a:bodyPr/>
                    <a:lstStyle/>
                    <a:p>
                      <a:pPr algn="ctr"/>
                      <a:r>
                        <a:rPr lang="en-US" sz="1800" dirty="0" smtClean="0">
                          <a:latin typeface="Franklin Gothic Book" panose="020B0503020102020204" pitchFamily="34" charset="0"/>
                        </a:rPr>
                        <a:t>PBB Requirement</a:t>
                      </a:r>
                      <a:endParaRPr lang="en-PH" sz="1800" dirty="0">
                        <a:latin typeface="Franklin Gothic Book" panose="020B0503020102020204" pitchFamily="34" charset="0"/>
                      </a:endParaRPr>
                    </a:p>
                  </a:txBody>
                  <a:tcPr/>
                </a:tc>
                <a:tc>
                  <a:txBody>
                    <a:bodyPr/>
                    <a:lstStyle/>
                    <a:p>
                      <a:pPr algn="ctr"/>
                      <a:r>
                        <a:rPr lang="en-US" sz="1800" dirty="0" smtClean="0">
                          <a:latin typeface="Franklin Gothic Book" panose="020B0503020102020204" pitchFamily="34" charset="0"/>
                        </a:rPr>
                        <a:t>Status</a:t>
                      </a:r>
                      <a:endParaRPr lang="en-PH" sz="1800" dirty="0">
                        <a:latin typeface="Franklin Gothic Book" panose="020B0503020102020204" pitchFamily="34" charset="0"/>
                      </a:endParaRPr>
                    </a:p>
                  </a:txBody>
                  <a:tcPr/>
                </a:tc>
                <a:extLst>
                  <a:ext uri="{0D108BD9-81ED-4DB2-BD59-A6C34878D82A}">
                    <a16:rowId xmlns:a16="http://schemas.microsoft.com/office/drawing/2014/main" xmlns="" val="1269391009"/>
                  </a:ext>
                </a:extLst>
              </a:tr>
              <a:tr h="711200">
                <a:tc>
                  <a:txBody>
                    <a:bodyPr/>
                    <a:lstStyle/>
                    <a:p>
                      <a:r>
                        <a:rPr lang="en-US" sz="1800" b="1" i="0" dirty="0" smtClean="0">
                          <a:latin typeface="Franklin Gothic Book" panose="020B0503020102020204" pitchFamily="34" charset="0"/>
                        </a:rPr>
                        <a:t>Agency</a:t>
                      </a:r>
                      <a:r>
                        <a:rPr lang="en-US" sz="1800" b="1" i="0" baseline="0" dirty="0" smtClean="0">
                          <a:latin typeface="Franklin Gothic Book" panose="020B0503020102020204" pitchFamily="34" charset="0"/>
                        </a:rPr>
                        <a:t> Accomplishments vis-à-vis</a:t>
                      </a:r>
                      <a:br>
                        <a:rPr lang="en-US" sz="1800" b="1" i="0" baseline="0" dirty="0" smtClean="0">
                          <a:latin typeface="Franklin Gothic Book" panose="020B0503020102020204" pitchFamily="34" charset="0"/>
                        </a:rPr>
                      </a:br>
                      <a:r>
                        <a:rPr lang="en-US" sz="1800" b="1" i="0" baseline="0" dirty="0" smtClean="0">
                          <a:latin typeface="Franklin Gothic Book" panose="020B0503020102020204" pitchFamily="34" charset="0"/>
                        </a:rPr>
                        <a:t>MFO, STO, GAS Targets</a:t>
                      </a:r>
                      <a:endParaRPr lang="en-US" sz="1800" b="1" i="0" dirty="0" smtClean="0">
                        <a:latin typeface="Franklin Gothic Book" panose="020B0503020102020204" pitchFamily="34" charset="0"/>
                      </a:endParaRPr>
                    </a:p>
                  </a:txBody>
                  <a:tcPr/>
                </a:tc>
                <a:tc>
                  <a:txBody>
                    <a:bodyPr/>
                    <a:lstStyle/>
                    <a:p>
                      <a:pPr algn="l"/>
                      <a:r>
                        <a:rPr lang="en-US" sz="1800" dirty="0" smtClean="0">
                          <a:latin typeface="Franklin Gothic Book" panose="020B0503020102020204" pitchFamily="34" charset="0"/>
                        </a:rPr>
                        <a:t>Need</a:t>
                      </a:r>
                      <a:r>
                        <a:rPr lang="en-US" sz="1800" baseline="0" dirty="0" smtClean="0">
                          <a:latin typeface="Franklin Gothic Book" panose="020B0503020102020204" pitchFamily="34" charset="0"/>
                        </a:rPr>
                        <a:t> to submit justification</a:t>
                      </a:r>
                      <a:r>
                        <a:rPr lang="en-PH" sz="1800" baseline="0" dirty="0" smtClean="0">
                          <a:latin typeface="Franklin Gothic Book" panose="020B0503020102020204" pitchFamily="34" charset="0"/>
                        </a:rPr>
                        <a:t> on underachievement and non-availability of data in some MFO indicators</a:t>
                      </a:r>
                    </a:p>
                  </a:txBody>
                  <a:tcPr/>
                </a:tc>
                <a:extLst>
                  <a:ext uri="{0D108BD9-81ED-4DB2-BD59-A6C34878D82A}">
                    <a16:rowId xmlns:a16="http://schemas.microsoft.com/office/drawing/2014/main" xmlns="" val="1057028884"/>
                  </a:ext>
                </a:extLst>
              </a:tr>
              <a:tr h="457200">
                <a:tc gridSpan="2">
                  <a:txBody>
                    <a:bodyPr/>
                    <a:lstStyle/>
                    <a:p>
                      <a:r>
                        <a:rPr lang="en-US" sz="1800" b="1" dirty="0" smtClean="0">
                          <a:latin typeface="Franklin Gothic Book" panose="020B0503020102020204" pitchFamily="34" charset="0"/>
                        </a:rPr>
                        <a:t>Good Governance Conditions</a:t>
                      </a:r>
                      <a:endParaRPr lang="en-PH" sz="1800" b="1" dirty="0">
                        <a:latin typeface="Franklin Gothic Book" panose="020B0503020102020204" pitchFamily="34" charset="0"/>
                      </a:endParaRPr>
                    </a:p>
                  </a:txBody>
                  <a:tcPr/>
                </a:tc>
                <a:tc hMerge="1">
                  <a:txBody>
                    <a:bodyPr/>
                    <a:lstStyle/>
                    <a:p>
                      <a:endParaRPr lang="en-PH"/>
                    </a:p>
                  </a:txBody>
                  <a:tcPr/>
                </a:tc>
                <a:extLst>
                  <a:ext uri="{0D108BD9-81ED-4DB2-BD59-A6C34878D82A}">
                    <a16:rowId xmlns:a16="http://schemas.microsoft.com/office/drawing/2014/main" xmlns="" val="778690508"/>
                  </a:ext>
                </a:extLst>
              </a:tr>
              <a:tr h="370840">
                <a:tc>
                  <a:txBody>
                    <a:bodyPr/>
                    <a:lstStyle/>
                    <a:p>
                      <a:pPr lvl="1"/>
                      <a:r>
                        <a:rPr lang="en-US" sz="1800" dirty="0" smtClean="0">
                          <a:latin typeface="Franklin Gothic Book" panose="020B0503020102020204" pitchFamily="34" charset="0"/>
                        </a:rPr>
                        <a:t>Transparency Seal</a:t>
                      </a:r>
                      <a:endParaRPr lang="en-PH" sz="1800" dirty="0">
                        <a:latin typeface="Franklin Gothic Book" panose="020B0503020102020204" pitchFamily="34" charset="0"/>
                      </a:endParaRPr>
                    </a:p>
                  </a:txBody>
                  <a:tcPr/>
                </a:tc>
                <a:tc>
                  <a:txBody>
                    <a:bodyPr/>
                    <a:lstStyle/>
                    <a:p>
                      <a:r>
                        <a:rPr lang="en-US" sz="1800" dirty="0" smtClean="0">
                          <a:latin typeface="Franklin Gothic Book" panose="020B0503020102020204" pitchFamily="34" charset="0"/>
                        </a:rPr>
                        <a:t>Compliant</a:t>
                      </a:r>
                      <a:endParaRPr lang="en-PH" sz="1800" dirty="0">
                        <a:latin typeface="Franklin Gothic Book" panose="020B0503020102020204" pitchFamily="34" charset="0"/>
                      </a:endParaRPr>
                    </a:p>
                  </a:txBody>
                  <a:tcPr/>
                </a:tc>
                <a:extLst>
                  <a:ext uri="{0D108BD9-81ED-4DB2-BD59-A6C34878D82A}">
                    <a16:rowId xmlns:a16="http://schemas.microsoft.com/office/drawing/2014/main" xmlns="" val="2007414633"/>
                  </a:ext>
                </a:extLst>
              </a:tr>
              <a:tr h="370840">
                <a:tc>
                  <a:txBody>
                    <a:bodyPr/>
                    <a:lstStyle/>
                    <a:p>
                      <a:pPr lvl="1"/>
                      <a:r>
                        <a:rPr lang="en-US" sz="1800" dirty="0" err="1" smtClean="0">
                          <a:latin typeface="Franklin Gothic Book" panose="020B0503020102020204" pitchFamily="34" charset="0"/>
                        </a:rPr>
                        <a:t>PhilGEPS</a:t>
                      </a:r>
                      <a:endParaRPr lang="en-PH" sz="1800" dirty="0">
                        <a:latin typeface="Franklin Gothic Book" panose="020B0503020102020204" pitchFamily="34" charset="0"/>
                      </a:endParaRPr>
                    </a:p>
                  </a:txBody>
                  <a:tcPr/>
                </a:tc>
                <a:tc>
                  <a:txBody>
                    <a:bodyPr/>
                    <a:lstStyle/>
                    <a:p>
                      <a:r>
                        <a:rPr lang="en-US" sz="1800" dirty="0" smtClean="0">
                          <a:latin typeface="Franklin Gothic Book" panose="020B0503020102020204" pitchFamily="34" charset="0"/>
                        </a:rPr>
                        <a:t>25</a:t>
                      </a:r>
                      <a:r>
                        <a:rPr lang="en-US" sz="1800" baseline="0" dirty="0" smtClean="0">
                          <a:latin typeface="Franklin Gothic Book" panose="020B0503020102020204" pitchFamily="34" charset="0"/>
                        </a:rPr>
                        <a:t> non-compliant delivery units</a:t>
                      </a:r>
                      <a:br>
                        <a:rPr lang="en-US" sz="1800" baseline="0" dirty="0" smtClean="0">
                          <a:latin typeface="Franklin Gothic Book" panose="020B0503020102020204" pitchFamily="34" charset="0"/>
                        </a:rPr>
                      </a:br>
                      <a:r>
                        <a:rPr lang="en-US" sz="1800" i="1" baseline="0" dirty="0" smtClean="0">
                          <a:latin typeface="Franklin Gothic Book" panose="020B0503020102020204" pitchFamily="34" charset="0"/>
                        </a:rPr>
                        <a:t>*highest ranking official and concerned personnel will be isolated</a:t>
                      </a:r>
                      <a:endParaRPr lang="en-PH" sz="1800" i="1" dirty="0">
                        <a:latin typeface="Franklin Gothic Book" panose="020B0503020102020204" pitchFamily="34" charset="0"/>
                      </a:endParaRPr>
                    </a:p>
                  </a:txBody>
                  <a:tcPr/>
                </a:tc>
                <a:extLst>
                  <a:ext uri="{0D108BD9-81ED-4DB2-BD59-A6C34878D82A}">
                    <a16:rowId xmlns:a16="http://schemas.microsoft.com/office/drawing/2014/main" xmlns="" val="1149001158"/>
                  </a:ext>
                </a:extLst>
              </a:tr>
              <a:tr h="370840">
                <a:tc>
                  <a:txBody>
                    <a:bodyPr/>
                    <a:lstStyle/>
                    <a:p>
                      <a:pPr lvl="1"/>
                      <a:r>
                        <a:rPr lang="en-US" sz="1800" dirty="0" smtClean="0">
                          <a:latin typeface="Franklin Gothic Book" panose="020B0503020102020204" pitchFamily="34" charset="0"/>
                        </a:rPr>
                        <a:t>Citizen’s Charter</a:t>
                      </a:r>
                      <a:endParaRPr lang="en-PH" sz="1800" dirty="0">
                        <a:latin typeface="Franklin Gothic Book" panose="020B0503020102020204" pitchFamily="34" charset="0"/>
                      </a:endParaRPr>
                    </a:p>
                  </a:txBody>
                  <a:tcPr/>
                </a:tc>
                <a:tc>
                  <a:txBody>
                    <a:bodyPr/>
                    <a:lstStyle/>
                    <a:p>
                      <a:r>
                        <a:rPr lang="en-US" sz="1800" dirty="0" smtClean="0">
                          <a:latin typeface="Franklin Gothic Book" panose="020B0503020102020204" pitchFamily="34" charset="0"/>
                        </a:rPr>
                        <a:t>Compliant</a:t>
                      </a:r>
                      <a:endParaRPr lang="en-PH" sz="1800" dirty="0">
                        <a:latin typeface="Franklin Gothic Book" panose="020B0503020102020204" pitchFamily="34" charset="0"/>
                      </a:endParaRPr>
                    </a:p>
                  </a:txBody>
                  <a:tcPr/>
                </a:tc>
                <a:extLst>
                  <a:ext uri="{0D108BD9-81ED-4DB2-BD59-A6C34878D82A}">
                    <a16:rowId xmlns:a16="http://schemas.microsoft.com/office/drawing/2014/main" xmlns="" val="4273861462"/>
                  </a:ext>
                </a:extLst>
              </a:tr>
              <a:tr h="492760">
                <a:tc gridSpan="2">
                  <a:txBody>
                    <a:bodyPr/>
                    <a:lstStyle/>
                    <a:p>
                      <a:pPr lvl="0"/>
                      <a:r>
                        <a:rPr lang="en-US" sz="1800" b="1" dirty="0" smtClean="0">
                          <a:latin typeface="Franklin Gothic Book" panose="020B0503020102020204" pitchFamily="34" charset="0"/>
                        </a:rPr>
                        <a:t>Public</a:t>
                      </a:r>
                      <a:r>
                        <a:rPr lang="en-US" sz="1800" b="1" baseline="0" dirty="0" smtClean="0">
                          <a:latin typeface="Franklin Gothic Book" panose="020B0503020102020204" pitchFamily="34" charset="0"/>
                        </a:rPr>
                        <a:t> Financial Management Report</a:t>
                      </a:r>
                      <a:endParaRPr lang="en-PH" sz="1800" b="1" dirty="0">
                        <a:latin typeface="Franklin Gothic Book" panose="020B0503020102020204" pitchFamily="34" charset="0"/>
                      </a:endParaRPr>
                    </a:p>
                  </a:txBody>
                  <a:tcPr/>
                </a:tc>
                <a:tc hMerge="1">
                  <a:txBody>
                    <a:bodyPr/>
                    <a:lstStyle/>
                    <a:p>
                      <a:endParaRPr lang="en-PH"/>
                    </a:p>
                  </a:txBody>
                  <a:tcPr/>
                </a:tc>
                <a:extLst>
                  <a:ext uri="{0D108BD9-81ED-4DB2-BD59-A6C34878D82A}">
                    <a16:rowId xmlns:a16="http://schemas.microsoft.com/office/drawing/2014/main" xmlns="" val="3521969774"/>
                  </a:ext>
                </a:extLst>
              </a:tr>
              <a:tr h="370840">
                <a:tc>
                  <a:txBody>
                    <a:bodyPr/>
                    <a:lstStyle/>
                    <a:p>
                      <a:pPr lvl="1"/>
                      <a:r>
                        <a:rPr lang="en-US" sz="1800" dirty="0" smtClean="0">
                          <a:latin typeface="Franklin Gothic Book" panose="020B0503020102020204" pitchFamily="34" charset="0"/>
                        </a:rPr>
                        <a:t>BFARs</a:t>
                      </a:r>
                      <a:endParaRPr lang="en-PH" sz="1800" dirty="0">
                        <a:latin typeface="Franklin Gothic Book" panose="020B0503020102020204" pitchFamily="34" charset="0"/>
                      </a:endParaRPr>
                    </a:p>
                  </a:txBody>
                  <a:tcPr/>
                </a:tc>
                <a:tc>
                  <a:txBody>
                    <a:bodyPr/>
                    <a:lstStyle/>
                    <a:p>
                      <a:r>
                        <a:rPr lang="en-US" sz="1800" dirty="0" smtClean="0">
                          <a:latin typeface="Franklin Gothic Book" panose="020B0503020102020204" pitchFamily="34" charset="0"/>
                        </a:rPr>
                        <a:t>On-going</a:t>
                      </a:r>
                      <a:r>
                        <a:rPr lang="en-US" sz="1800" baseline="0" dirty="0" smtClean="0">
                          <a:latin typeface="Franklin Gothic Book" panose="020B0503020102020204" pitchFamily="34" charset="0"/>
                        </a:rPr>
                        <a:t> review</a:t>
                      </a:r>
                      <a:endParaRPr lang="en-PH" sz="1800" dirty="0">
                        <a:latin typeface="Franklin Gothic Book" panose="020B0503020102020204" pitchFamily="34" charset="0"/>
                      </a:endParaRPr>
                    </a:p>
                  </a:txBody>
                  <a:tcPr/>
                </a:tc>
                <a:extLst>
                  <a:ext uri="{0D108BD9-81ED-4DB2-BD59-A6C34878D82A}">
                    <a16:rowId xmlns:a16="http://schemas.microsoft.com/office/drawing/2014/main" xmlns="" val="3639357514"/>
                  </a:ext>
                </a:extLst>
              </a:tr>
              <a:tr h="370840">
                <a:tc>
                  <a:txBody>
                    <a:bodyPr/>
                    <a:lstStyle/>
                    <a:p>
                      <a:pPr lvl="1"/>
                      <a:r>
                        <a:rPr lang="en-US" sz="1800" dirty="0" smtClean="0">
                          <a:latin typeface="Franklin Gothic Book" panose="020B0503020102020204" pitchFamily="34" charset="0"/>
                        </a:rPr>
                        <a:t>Report on Ageing of</a:t>
                      </a:r>
                      <a:r>
                        <a:rPr lang="en-US" sz="1800" baseline="0" dirty="0" smtClean="0">
                          <a:latin typeface="Franklin Gothic Book" panose="020B0503020102020204" pitchFamily="34" charset="0"/>
                        </a:rPr>
                        <a:t> Cash Advances</a:t>
                      </a:r>
                      <a:endParaRPr lang="en-PH" sz="1800" dirty="0">
                        <a:latin typeface="Franklin Gothic Book" panose="020B0503020102020204" pitchFamily="34" charset="0"/>
                      </a:endParaRPr>
                    </a:p>
                  </a:txBody>
                  <a:tcPr/>
                </a:tc>
                <a:tc>
                  <a:txBody>
                    <a:bodyPr/>
                    <a:lstStyle/>
                    <a:p>
                      <a:r>
                        <a:rPr lang="en-US" sz="1800" dirty="0" smtClean="0">
                          <a:latin typeface="Franklin Gothic Book" panose="020B0503020102020204" pitchFamily="34" charset="0"/>
                        </a:rPr>
                        <a:t>Compliant</a:t>
                      </a:r>
                      <a:endParaRPr lang="en-PH" sz="1800" dirty="0">
                        <a:latin typeface="Franklin Gothic Book" panose="020B0503020102020204" pitchFamily="34" charset="0"/>
                      </a:endParaRPr>
                    </a:p>
                  </a:txBody>
                  <a:tcPr/>
                </a:tc>
                <a:extLst>
                  <a:ext uri="{0D108BD9-81ED-4DB2-BD59-A6C34878D82A}">
                    <a16:rowId xmlns:a16="http://schemas.microsoft.com/office/drawing/2014/main" xmlns="" val="3441439658"/>
                  </a:ext>
                </a:extLst>
              </a:tr>
              <a:tr h="370840">
                <a:tc>
                  <a:txBody>
                    <a:bodyPr/>
                    <a:lstStyle/>
                    <a:p>
                      <a:pPr lvl="1"/>
                      <a:r>
                        <a:rPr lang="en-US" sz="1800" dirty="0" smtClean="0">
                          <a:latin typeface="Franklin Gothic Book" panose="020B0503020102020204" pitchFamily="34" charset="0"/>
                        </a:rPr>
                        <a:t>COA Financial Reports</a:t>
                      </a:r>
                      <a:endParaRPr lang="en-PH" sz="1800" dirty="0">
                        <a:latin typeface="Franklin Gothic Book" panose="020B0503020102020204" pitchFamily="34" charset="0"/>
                      </a:endParaRPr>
                    </a:p>
                  </a:txBody>
                  <a:tcPr/>
                </a:tc>
                <a:tc>
                  <a:txBody>
                    <a:bodyPr/>
                    <a:lstStyle/>
                    <a:p>
                      <a:r>
                        <a:rPr lang="en-US" sz="1800" dirty="0" smtClean="0">
                          <a:latin typeface="Franklin Gothic Book" panose="020B0503020102020204" pitchFamily="34" charset="0"/>
                        </a:rPr>
                        <a:t>Compliant</a:t>
                      </a:r>
                      <a:endParaRPr lang="en-PH" sz="1800" dirty="0">
                        <a:latin typeface="Franklin Gothic Book" panose="020B0503020102020204" pitchFamily="34" charset="0"/>
                      </a:endParaRPr>
                    </a:p>
                  </a:txBody>
                  <a:tcPr/>
                </a:tc>
                <a:extLst>
                  <a:ext uri="{0D108BD9-81ED-4DB2-BD59-A6C34878D82A}">
                    <a16:rowId xmlns:a16="http://schemas.microsoft.com/office/drawing/2014/main" xmlns="" val="4215318736"/>
                  </a:ext>
                </a:extLst>
              </a:tr>
              <a:tr h="487680">
                <a:tc>
                  <a:txBody>
                    <a:bodyPr/>
                    <a:lstStyle/>
                    <a:p>
                      <a:pPr lvl="0"/>
                      <a:r>
                        <a:rPr lang="en-US" sz="1800" b="1" dirty="0" smtClean="0">
                          <a:latin typeface="Franklin Gothic Book" panose="020B0503020102020204" pitchFamily="34" charset="0"/>
                        </a:rPr>
                        <a:t>Operations Manual / QMS</a:t>
                      </a:r>
                      <a:endParaRPr lang="en-PH" sz="1800" b="1" dirty="0">
                        <a:latin typeface="Franklin Gothic Book" panose="020B0503020102020204" pitchFamily="34" charset="0"/>
                      </a:endParaRPr>
                    </a:p>
                  </a:txBody>
                  <a:tcPr/>
                </a:tc>
                <a:tc>
                  <a:txBody>
                    <a:bodyPr/>
                    <a:lstStyle/>
                    <a:p>
                      <a:r>
                        <a:rPr lang="en-US" sz="1800" dirty="0" smtClean="0">
                          <a:latin typeface="Franklin Gothic Book" panose="020B0503020102020204" pitchFamily="34" charset="0"/>
                        </a:rPr>
                        <a:t>Compliant</a:t>
                      </a:r>
                      <a:endParaRPr lang="en-PH" sz="1800" dirty="0">
                        <a:latin typeface="Franklin Gothic Book" panose="020B0503020102020204" pitchFamily="34" charset="0"/>
                      </a:endParaRPr>
                    </a:p>
                  </a:txBody>
                  <a:tcPr/>
                </a:tc>
                <a:extLst>
                  <a:ext uri="{0D108BD9-81ED-4DB2-BD59-A6C34878D82A}">
                    <a16:rowId xmlns:a16="http://schemas.microsoft.com/office/drawing/2014/main" xmlns="" val="3667049467"/>
                  </a:ext>
                </a:extLst>
              </a:tr>
            </a:tbl>
          </a:graphicData>
        </a:graphic>
      </p:graphicFrame>
      <p:sp>
        <p:nvSpPr>
          <p:cNvPr id="4" name="TextBox 3"/>
          <p:cNvSpPr txBox="1"/>
          <p:nvPr/>
        </p:nvSpPr>
        <p:spPr>
          <a:xfrm>
            <a:off x="44496" y="76200"/>
            <a:ext cx="9144000" cy="584775"/>
          </a:xfrm>
          <a:prstGeom prst="rect">
            <a:avLst/>
          </a:prstGeom>
          <a:noFill/>
        </p:spPr>
        <p:txBody>
          <a:bodyPr wrap="square" rtlCol="0">
            <a:spAutoFit/>
          </a:bodyPr>
          <a:lstStyle/>
          <a:p>
            <a:pPr algn="ctr"/>
            <a:r>
              <a:rPr lang="en-PH" sz="3200" b="1" dirty="0" smtClean="0">
                <a:solidFill>
                  <a:srgbClr val="102947"/>
                </a:solidFill>
                <a:latin typeface="Franklin Gothic Medium" panose="020B0603020102020204" pitchFamily="34" charset="0"/>
              </a:rPr>
              <a:t>Where are we now in terms of Agency Eligibility?</a:t>
            </a:r>
            <a:endParaRPr lang="en-PH" sz="3200" dirty="0">
              <a:solidFill>
                <a:srgbClr val="102947"/>
              </a:solidFill>
              <a:latin typeface="Franklin Gothic Medium" panose="020B0603020102020204" pitchFamily="34" charset="0"/>
            </a:endParaRPr>
          </a:p>
        </p:txBody>
      </p:sp>
    </p:spTree>
    <p:extLst>
      <p:ext uri="{BB962C8B-B14F-4D97-AF65-F5344CB8AC3E}">
        <p14:creationId xmlns:p14="http://schemas.microsoft.com/office/powerpoint/2010/main" xmlns="" val="270602032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7</a:t>
            </a:fld>
            <a:endParaRPr lang="fil-PH" dirty="0"/>
          </a:p>
        </p:txBody>
      </p:sp>
      <p:sp>
        <p:nvSpPr>
          <p:cNvPr id="3" name="TextBox 2"/>
          <p:cNvSpPr txBox="1"/>
          <p:nvPr/>
        </p:nvSpPr>
        <p:spPr>
          <a:xfrm>
            <a:off x="0"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Individual Eligibility</a:t>
            </a:r>
            <a:endParaRPr lang="en-PH" sz="4400" dirty="0">
              <a:solidFill>
                <a:srgbClr val="102947"/>
              </a:solidFill>
              <a:latin typeface="Franklin Gothic Medium" panose="020B0603020102020204" pitchFamily="34" charset="0"/>
            </a:endParaRPr>
          </a:p>
        </p:txBody>
      </p:sp>
      <p:sp>
        <p:nvSpPr>
          <p:cNvPr id="4" name="TextBox 3"/>
          <p:cNvSpPr txBox="1"/>
          <p:nvPr/>
        </p:nvSpPr>
        <p:spPr>
          <a:xfrm>
            <a:off x="2743200" y="3128545"/>
            <a:ext cx="5029200" cy="1446550"/>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Who will receive the PBB?</a:t>
            </a:r>
            <a:endParaRPr lang="en-PH" sz="4400" dirty="0">
              <a:solidFill>
                <a:srgbClr val="102947"/>
              </a:solidFill>
              <a:latin typeface="Franklin Gothic Medium" panose="020B0603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2057400"/>
            <a:ext cx="2743200" cy="3031605"/>
          </a:xfrm>
          <a:prstGeom prst="rect">
            <a:avLst/>
          </a:prstGeom>
        </p:spPr>
      </p:pic>
    </p:spTree>
    <p:extLst>
      <p:ext uri="{BB962C8B-B14F-4D97-AF65-F5344CB8AC3E}">
        <p14:creationId xmlns:p14="http://schemas.microsoft.com/office/powerpoint/2010/main" xmlns="" val="39642115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8</a:t>
            </a:fld>
            <a:endParaRPr lang="fil-PH" dirty="0"/>
          </a:p>
        </p:txBody>
      </p:sp>
      <p:sp>
        <p:nvSpPr>
          <p:cNvPr id="3" name="TextBox 2"/>
          <p:cNvSpPr txBox="1"/>
          <p:nvPr/>
        </p:nvSpPr>
        <p:spPr>
          <a:xfrm>
            <a:off x="0"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Who will receive the PBB?</a:t>
            </a:r>
            <a:endParaRPr lang="en-PH" sz="4400" dirty="0">
              <a:solidFill>
                <a:srgbClr val="102947"/>
              </a:solidFill>
              <a:latin typeface="Franklin Gothic Medium" panose="020B0603020102020204" pitchFamily="34" charset="0"/>
            </a:endParaRPr>
          </a:p>
        </p:txBody>
      </p:sp>
      <p:sp>
        <p:nvSpPr>
          <p:cNvPr id="4" name="TextBox 3"/>
          <p:cNvSpPr txBox="1"/>
          <p:nvPr/>
        </p:nvSpPr>
        <p:spPr>
          <a:xfrm>
            <a:off x="1371600" y="1463219"/>
            <a:ext cx="7315200" cy="4708981"/>
          </a:xfrm>
          <a:prstGeom prst="rect">
            <a:avLst/>
          </a:prstGeom>
          <a:noFill/>
        </p:spPr>
        <p:txBody>
          <a:bodyPr wrap="square" rtlCol="0">
            <a:spAutoFit/>
          </a:bodyPr>
          <a:lstStyle/>
          <a:p>
            <a:r>
              <a:rPr lang="en-US" sz="2000" dirty="0">
                <a:latin typeface="Franklin Gothic Book" panose="020B0503020102020204" pitchFamily="34" charset="0"/>
              </a:rPr>
              <a:t>All officials and </a:t>
            </a:r>
            <a:r>
              <a:rPr lang="en-US" sz="2000" dirty="0" smtClean="0">
                <a:latin typeface="Franklin Gothic Book" panose="020B0503020102020204" pitchFamily="34" charset="0"/>
              </a:rPr>
              <a:t>employees holding regular </a:t>
            </a:r>
            <a:r>
              <a:rPr lang="en-US" sz="2000" dirty="0" err="1" smtClean="0">
                <a:latin typeface="Franklin Gothic Book" panose="020B0503020102020204" pitchFamily="34" charset="0"/>
              </a:rPr>
              <a:t>plantilla</a:t>
            </a:r>
            <a:r>
              <a:rPr lang="en-US" sz="2000" dirty="0" smtClean="0">
                <a:latin typeface="Franklin Gothic Book" panose="020B0503020102020204" pitchFamily="34" charset="0"/>
              </a:rPr>
              <a:t>, and contractual </a:t>
            </a:r>
            <a:r>
              <a:rPr lang="en-US" sz="2000" dirty="0">
                <a:latin typeface="Franklin Gothic Book" panose="020B0503020102020204" pitchFamily="34" charset="0"/>
              </a:rPr>
              <a:t>and casual </a:t>
            </a:r>
            <a:r>
              <a:rPr lang="en-US" sz="2000" dirty="0" smtClean="0">
                <a:latin typeface="Franklin Gothic Book" panose="020B0503020102020204" pitchFamily="34" charset="0"/>
              </a:rPr>
              <a:t>personnel, having </a:t>
            </a:r>
            <a:r>
              <a:rPr lang="en-US" sz="2000" dirty="0">
                <a:latin typeface="Franklin Gothic Book" panose="020B0503020102020204" pitchFamily="34" charset="0"/>
              </a:rPr>
              <a:t>an employer-employee </a:t>
            </a:r>
            <a:r>
              <a:rPr lang="en-US" sz="2000" dirty="0" smtClean="0">
                <a:latin typeface="Franklin Gothic Book" panose="020B0503020102020204" pitchFamily="34" charset="0"/>
              </a:rPr>
              <a:t>relationship</a:t>
            </a:r>
          </a:p>
          <a:p>
            <a:endParaRPr lang="en-US" sz="2000" dirty="0" smtClean="0">
              <a:latin typeface="Franklin Gothic Book" panose="020B0503020102020204" pitchFamily="34" charset="0"/>
            </a:endParaRPr>
          </a:p>
          <a:p>
            <a:r>
              <a:rPr lang="en-US" sz="2000" dirty="0" smtClean="0">
                <a:latin typeface="Franklin Gothic Book" panose="020B0503020102020204" pitchFamily="34" charset="0"/>
              </a:rPr>
              <a:t>Salaries are charged </a:t>
            </a:r>
            <a:r>
              <a:rPr lang="en-US" sz="2000" dirty="0">
                <a:latin typeface="Franklin Gothic Book" panose="020B0503020102020204" pitchFamily="34" charset="0"/>
              </a:rPr>
              <a:t>to the lump sum appropriation under </a:t>
            </a:r>
            <a:r>
              <a:rPr lang="en-US" sz="2000" dirty="0" smtClean="0">
                <a:latin typeface="Franklin Gothic Book" panose="020B0503020102020204" pitchFamily="34" charset="0"/>
              </a:rPr>
              <a:t>PS, </a:t>
            </a:r>
            <a:r>
              <a:rPr lang="en-US" sz="2000" dirty="0">
                <a:latin typeface="Franklin Gothic Book" panose="020B0503020102020204" pitchFamily="34" charset="0"/>
              </a:rPr>
              <a:t>or </a:t>
            </a:r>
            <a:r>
              <a:rPr lang="en-US" sz="2000" dirty="0" smtClean="0">
                <a:latin typeface="Franklin Gothic Book" panose="020B0503020102020204" pitchFamily="34" charset="0"/>
              </a:rPr>
              <a:t>occupying </a:t>
            </a:r>
            <a:r>
              <a:rPr lang="en-US" sz="2000" dirty="0">
                <a:latin typeface="Franklin Gothic Book" panose="020B0503020102020204" pitchFamily="34" charset="0"/>
              </a:rPr>
              <a:t>positions in the DBM-approved contractual staffing </a:t>
            </a:r>
            <a:r>
              <a:rPr lang="en-US" sz="2000" dirty="0" smtClean="0">
                <a:latin typeface="Franklin Gothic Book" panose="020B0503020102020204" pitchFamily="34" charset="0"/>
              </a:rPr>
              <a:t>pattern</a:t>
            </a:r>
          </a:p>
          <a:p>
            <a:endParaRPr lang="en-US" sz="2000" dirty="0" smtClean="0">
              <a:latin typeface="Franklin Gothic Book" panose="020B0503020102020204" pitchFamily="34" charset="0"/>
            </a:endParaRPr>
          </a:p>
          <a:p>
            <a:r>
              <a:rPr lang="en-US" sz="2000" dirty="0" smtClean="0">
                <a:latin typeface="Franklin Gothic Book" panose="020B0503020102020204" pitchFamily="34" charset="0"/>
              </a:rPr>
              <a:t>First and Second level employees and officials performing managerial and executive functions, who are neither Presidential appointee nor covered by CESPES, who receive an at least “Satisfactory” rating under RPMS</a:t>
            </a:r>
          </a:p>
          <a:p>
            <a:endParaRPr lang="en-US" sz="2000" dirty="0" smtClean="0">
              <a:latin typeface="Franklin Gothic Book" panose="020B0503020102020204" pitchFamily="34" charset="0"/>
            </a:endParaRPr>
          </a:p>
          <a:p>
            <a:r>
              <a:rPr lang="en-US" sz="2000" dirty="0" smtClean="0">
                <a:latin typeface="Franklin Gothic Book" panose="020B0503020102020204" pitchFamily="34" charset="0"/>
              </a:rPr>
              <a:t>Third level officials and all incumbents of CES positions who </a:t>
            </a:r>
            <a:r>
              <a:rPr lang="en-US" sz="2000" dirty="0">
                <a:latin typeface="Franklin Gothic Book" panose="020B0503020102020204" pitchFamily="34" charset="0"/>
              </a:rPr>
              <a:t>receive an at least “Satisfactory” rating under </a:t>
            </a:r>
            <a:r>
              <a:rPr lang="en-US" sz="2000" dirty="0" smtClean="0">
                <a:latin typeface="Franklin Gothic Book" panose="020B0503020102020204" pitchFamily="34" charset="0"/>
              </a:rPr>
              <a:t>CESPES</a:t>
            </a:r>
            <a:endParaRPr lang="en-US" sz="2000" dirty="0">
              <a:latin typeface="Franklin Gothic Book" panose="020B0503020102020204" pitchFamily="34" charset="0"/>
            </a:endParaRP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228600" y="1420705"/>
            <a:ext cx="914400" cy="94149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228600" y="2667000"/>
            <a:ext cx="914400" cy="941495"/>
          </a:xfrm>
          <a:prstGeom prst="rect">
            <a:avLst/>
          </a:prstGeom>
        </p:spPr>
      </p:pic>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228600" y="3935305"/>
            <a:ext cx="914400" cy="941495"/>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228600" y="5181600"/>
            <a:ext cx="914400" cy="941495"/>
          </a:xfrm>
          <a:prstGeom prst="rect">
            <a:avLst/>
          </a:prstGeom>
        </p:spPr>
      </p:pic>
    </p:spTree>
    <p:extLst>
      <p:ext uri="{BB962C8B-B14F-4D97-AF65-F5344CB8AC3E}">
        <p14:creationId xmlns:p14="http://schemas.microsoft.com/office/powerpoint/2010/main" xmlns="" val="39589959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0CEB23D-5D9C-424D-A4B8-74E3F10BC318}" type="slidenum">
              <a:rPr lang="fil-PH" smtClean="0"/>
              <a:pPr/>
              <a:t>9</a:t>
            </a:fld>
            <a:endParaRPr lang="fil-PH" dirty="0"/>
          </a:p>
        </p:txBody>
      </p:sp>
      <p:sp>
        <p:nvSpPr>
          <p:cNvPr id="3" name="TextBox 2"/>
          <p:cNvSpPr txBox="1"/>
          <p:nvPr/>
        </p:nvSpPr>
        <p:spPr>
          <a:xfrm>
            <a:off x="0" y="381000"/>
            <a:ext cx="9144000" cy="769441"/>
          </a:xfrm>
          <a:prstGeom prst="rect">
            <a:avLst/>
          </a:prstGeom>
          <a:noFill/>
        </p:spPr>
        <p:txBody>
          <a:bodyPr wrap="square" rtlCol="0">
            <a:spAutoFit/>
          </a:bodyPr>
          <a:lstStyle/>
          <a:p>
            <a:pPr algn="ctr"/>
            <a:r>
              <a:rPr lang="en-PH" sz="4400" b="1" dirty="0" smtClean="0">
                <a:solidFill>
                  <a:srgbClr val="102947"/>
                </a:solidFill>
                <a:latin typeface="Franklin Gothic Medium" panose="020B0603020102020204" pitchFamily="34" charset="0"/>
              </a:rPr>
              <a:t>Who will receive the PBB?</a:t>
            </a:r>
            <a:endParaRPr lang="en-PH" sz="4400" dirty="0">
              <a:solidFill>
                <a:srgbClr val="102947"/>
              </a:solidFill>
              <a:latin typeface="Franklin Gothic Medium" panose="020B0603020102020204" pitchFamily="34" charset="0"/>
            </a:endParaRPr>
          </a:p>
        </p:txBody>
      </p:sp>
      <p:sp>
        <p:nvSpPr>
          <p:cNvPr id="4" name="TextBox 3"/>
          <p:cNvSpPr txBox="1"/>
          <p:nvPr/>
        </p:nvSpPr>
        <p:spPr>
          <a:xfrm>
            <a:off x="1371600" y="1463219"/>
            <a:ext cx="7315200" cy="2923877"/>
          </a:xfrm>
          <a:prstGeom prst="rect">
            <a:avLst/>
          </a:prstGeom>
          <a:noFill/>
        </p:spPr>
        <p:txBody>
          <a:bodyPr wrap="square" rtlCol="0">
            <a:spAutoFit/>
          </a:bodyPr>
          <a:lstStyle/>
          <a:p>
            <a:r>
              <a:rPr lang="en-US" dirty="0">
                <a:latin typeface="Franklin Gothic Book" panose="020B0503020102020204" pitchFamily="34" charset="0"/>
              </a:rPr>
              <a:t>An official or employee who has rendered a </a:t>
            </a:r>
            <a:r>
              <a:rPr lang="en-US" b="1" dirty="0">
                <a:latin typeface="Franklin Gothic Book" panose="020B0503020102020204" pitchFamily="34" charset="0"/>
              </a:rPr>
              <a:t>minimum of </a:t>
            </a:r>
            <a:r>
              <a:rPr lang="en-US" b="1" dirty="0" smtClean="0">
                <a:latin typeface="Franklin Gothic Book" panose="020B0503020102020204" pitchFamily="34" charset="0"/>
              </a:rPr>
              <a:t>9 </a:t>
            </a:r>
            <a:r>
              <a:rPr lang="en-US" b="1" dirty="0">
                <a:latin typeface="Franklin Gothic Book" panose="020B0503020102020204" pitchFamily="34" charset="0"/>
              </a:rPr>
              <a:t>months </a:t>
            </a:r>
            <a:r>
              <a:rPr lang="en-US" dirty="0">
                <a:latin typeface="Franklin Gothic Book" panose="020B0503020102020204" pitchFamily="34" charset="0"/>
              </a:rPr>
              <a:t>of service in the current rating period, and with at least “Satisfactory” performance rating may be eligible to the </a:t>
            </a:r>
            <a:r>
              <a:rPr lang="en-US" b="1" dirty="0">
                <a:latin typeface="Franklin Gothic Book" panose="020B0503020102020204" pitchFamily="34" charset="0"/>
              </a:rPr>
              <a:t>full grant of the PBB</a:t>
            </a:r>
            <a:r>
              <a:rPr lang="en-US" dirty="0">
                <a:latin typeface="Franklin Gothic Book" panose="020B0503020102020204" pitchFamily="34" charset="0"/>
              </a:rPr>
              <a:t>.</a:t>
            </a:r>
            <a:endParaRPr lang="en-US" sz="2000" dirty="0" smtClean="0">
              <a:latin typeface="Franklin Gothic Book" panose="020B0503020102020204" pitchFamily="34" charset="0"/>
            </a:endParaRPr>
          </a:p>
          <a:p>
            <a:endParaRPr lang="en-US" sz="2000" dirty="0" smtClean="0">
              <a:latin typeface="Franklin Gothic Book" panose="020B0503020102020204" pitchFamily="34" charset="0"/>
            </a:endParaRPr>
          </a:p>
          <a:p>
            <a:r>
              <a:rPr lang="en-US" dirty="0">
                <a:latin typeface="Franklin Gothic Book" panose="020B0503020102020204" pitchFamily="34" charset="0"/>
              </a:rPr>
              <a:t>An official or employee who rendered less than nine (9) months but a minimum of three (3) months of service in the current rating period, and with at least “Satisfactory” performance rating may be eligible for the grant of PBB on a </a:t>
            </a:r>
            <a:r>
              <a:rPr lang="en-US" b="1" dirty="0">
                <a:latin typeface="Franklin Gothic Book" panose="020B0503020102020204" pitchFamily="34" charset="0"/>
              </a:rPr>
              <a:t>pro-rata basis</a:t>
            </a:r>
            <a:r>
              <a:rPr lang="en-US" dirty="0">
                <a:latin typeface="Franklin Gothic Book" panose="020B0503020102020204" pitchFamily="34" charset="0"/>
              </a:rPr>
              <a:t> corresponding the actual length of service </a:t>
            </a:r>
            <a:r>
              <a:rPr lang="en-US" dirty="0" smtClean="0">
                <a:latin typeface="Franklin Gothic Book" panose="020B0503020102020204" pitchFamily="34" charset="0"/>
              </a:rPr>
              <a:t>rendered:</a:t>
            </a:r>
            <a:endParaRPr lang="en-US" sz="2000" dirty="0" smtClean="0">
              <a:latin typeface="Franklin Gothic Book" panose="020B0503020102020204" pitchFamily="34" charset="0"/>
            </a:endParaRPr>
          </a:p>
          <a:p>
            <a:endParaRPr lang="en-US" sz="2000" dirty="0" smtClean="0">
              <a:latin typeface="Franklin Gothic Book" panose="020B0503020102020204" pitchFamily="34" charset="0"/>
            </a:endParaRP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228600" y="1420705"/>
            <a:ext cx="914400" cy="94149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228600" y="2667000"/>
            <a:ext cx="914400" cy="941495"/>
          </a:xfrm>
          <a:prstGeom prst="rect">
            <a:avLst/>
          </a:prstGeom>
        </p:spPr>
      </p:pic>
      <p:graphicFrame>
        <p:nvGraphicFramePr>
          <p:cNvPr id="5" name="Table 4"/>
          <p:cNvGraphicFramePr>
            <a:graphicFrameLocks noGrp="1"/>
          </p:cNvGraphicFramePr>
          <p:nvPr>
            <p:extLst/>
          </p:nvPr>
        </p:nvGraphicFramePr>
        <p:xfrm>
          <a:off x="1752600" y="4387098"/>
          <a:ext cx="6225540" cy="1937502"/>
        </p:xfrm>
        <a:graphic>
          <a:graphicData uri="http://schemas.openxmlformats.org/drawingml/2006/table">
            <a:tbl>
              <a:tblPr bandRow="1">
                <a:tableStyleId>{6E25E649-3F16-4E02-A733-19D2CDBF48F0}</a:tableStyleId>
              </a:tblPr>
              <a:tblGrid>
                <a:gridCol w="4020175">
                  <a:extLst>
                    <a:ext uri="{9D8B030D-6E8A-4147-A177-3AD203B41FA5}">
                      <a16:colId xmlns:a16="http://schemas.microsoft.com/office/drawing/2014/main" xmlns="" val="693156710"/>
                    </a:ext>
                  </a:extLst>
                </a:gridCol>
                <a:gridCol w="2205365">
                  <a:extLst>
                    <a:ext uri="{9D8B030D-6E8A-4147-A177-3AD203B41FA5}">
                      <a16:colId xmlns:a16="http://schemas.microsoft.com/office/drawing/2014/main" xmlns="" val="846668065"/>
                    </a:ext>
                  </a:extLst>
                </a:gridCol>
              </a:tblGrid>
              <a:tr h="276786">
                <a:tc>
                  <a:txBody>
                    <a:bodyPr/>
                    <a:lstStyle/>
                    <a:p>
                      <a:pPr marL="0" marR="0" algn="ctr">
                        <a:spcBef>
                          <a:spcPts val="0"/>
                        </a:spcBef>
                        <a:spcAft>
                          <a:spcPts val="0"/>
                        </a:spcAft>
                      </a:pPr>
                      <a:r>
                        <a:rPr lang="en-US" sz="1800" b="1" dirty="0">
                          <a:effectLst/>
                          <a:latin typeface="Franklin Gothic Book" panose="020B0503020102020204" pitchFamily="34" charset="0"/>
                        </a:rPr>
                        <a:t>Length of Service</a:t>
                      </a:r>
                      <a:endParaRPr lang="en-PH" sz="2000" b="1" dirty="0">
                        <a:solidFill>
                          <a:srgbClr val="000000"/>
                        </a:solidFill>
                        <a:effectLst/>
                        <a:latin typeface="Franklin Gothic Book" panose="020B0503020102020204" pitchFamily="34" charset="0"/>
                        <a:ea typeface="Arial" panose="020B0604020202020204" pitchFamily="34" charset="0"/>
                      </a:endParaRPr>
                    </a:p>
                  </a:txBody>
                  <a:tcPr marL="68580" marR="68580" marT="0" marB="0"/>
                </a:tc>
                <a:tc>
                  <a:txBody>
                    <a:bodyPr/>
                    <a:lstStyle/>
                    <a:p>
                      <a:pPr marL="0" marR="0" algn="ctr">
                        <a:spcBef>
                          <a:spcPts val="0"/>
                        </a:spcBef>
                        <a:spcAft>
                          <a:spcPts val="0"/>
                        </a:spcAft>
                      </a:pPr>
                      <a:r>
                        <a:rPr lang="en-US" sz="1800" b="1" dirty="0">
                          <a:effectLst/>
                          <a:latin typeface="Franklin Gothic Book" panose="020B0503020102020204" pitchFamily="34" charset="0"/>
                        </a:rPr>
                        <a:t>% of PBB Rate</a:t>
                      </a:r>
                      <a:endParaRPr lang="en-PH" sz="2000" b="1" dirty="0">
                        <a:solidFill>
                          <a:srgbClr val="000000"/>
                        </a:solidFill>
                        <a:effectLst/>
                        <a:latin typeface="Franklin Gothic Book" panose="020B0503020102020204" pitchFamily="34" charset="0"/>
                        <a:ea typeface="Arial" panose="020B0604020202020204" pitchFamily="34" charset="0"/>
                      </a:endParaRPr>
                    </a:p>
                  </a:txBody>
                  <a:tcPr marL="68580" marR="68580" marT="0" marB="0"/>
                </a:tc>
                <a:extLst>
                  <a:ext uri="{0D108BD9-81ED-4DB2-BD59-A6C34878D82A}">
                    <a16:rowId xmlns:a16="http://schemas.microsoft.com/office/drawing/2014/main" xmlns="" val="3131660347"/>
                  </a:ext>
                </a:extLst>
              </a:tr>
              <a:tr h="276786">
                <a:tc>
                  <a:txBody>
                    <a:bodyPr/>
                    <a:lstStyle/>
                    <a:p>
                      <a:pPr marL="0" marR="0" algn="ctr">
                        <a:spcBef>
                          <a:spcPts val="0"/>
                        </a:spcBef>
                        <a:spcAft>
                          <a:spcPts val="0"/>
                        </a:spcAft>
                      </a:pPr>
                      <a:r>
                        <a:rPr lang="en-US" sz="1800" dirty="0">
                          <a:effectLst/>
                          <a:latin typeface="Franklin Gothic Book" panose="020B0503020102020204" pitchFamily="34" charset="0"/>
                        </a:rPr>
                        <a:t>8 months but less than 9 months</a:t>
                      </a:r>
                      <a:endParaRPr lang="en-PH" sz="2000" dirty="0">
                        <a:solidFill>
                          <a:srgbClr val="000000"/>
                        </a:solidFill>
                        <a:effectLst/>
                        <a:latin typeface="Franklin Gothic Book" panose="020B0503020102020204" pitchFamily="34" charset="0"/>
                        <a:ea typeface="Arial" panose="020B0604020202020204" pitchFamily="34" charset="0"/>
                      </a:endParaRPr>
                    </a:p>
                  </a:txBody>
                  <a:tcPr marL="68580" marR="68580" marT="0" marB="0"/>
                </a:tc>
                <a:tc>
                  <a:txBody>
                    <a:bodyPr/>
                    <a:lstStyle/>
                    <a:p>
                      <a:pPr marL="0" marR="0" algn="ctr">
                        <a:spcBef>
                          <a:spcPts val="0"/>
                        </a:spcBef>
                        <a:spcAft>
                          <a:spcPts val="0"/>
                        </a:spcAft>
                      </a:pPr>
                      <a:r>
                        <a:rPr lang="en-US" sz="1800">
                          <a:effectLst/>
                          <a:latin typeface="Franklin Gothic Book" panose="020B0503020102020204" pitchFamily="34" charset="0"/>
                        </a:rPr>
                        <a:t>90%</a:t>
                      </a:r>
                      <a:endParaRPr lang="en-PH" sz="2000">
                        <a:solidFill>
                          <a:srgbClr val="000000"/>
                        </a:solidFill>
                        <a:effectLst/>
                        <a:latin typeface="Franklin Gothic Book" panose="020B0503020102020204" pitchFamily="34" charset="0"/>
                        <a:ea typeface="Arial" panose="020B0604020202020204" pitchFamily="34" charset="0"/>
                      </a:endParaRPr>
                    </a:p>
                  </a:txBody>
                  <a:tcPr marL="68580" marR="68580" marT="0" marB="0"/>
                </a:tc>
                <a:extLst>
                  <a:ext uri="{0D108BD9-81ED-4DB2-BD59-A6C34878D82A}">
                    <a16:rowId xmlns:a16="http://schemas.microsoft.com/office/drawing/2014/main" xmlns="" val="901832443"/>
                  </a:ext>
                </a:extLst>
              </a:tr>
              <a:tr h="276786">
                <a:tc>
                  <a:txBody>
                    <a:bodyPr/>
                    <a:lstStyle/>
                    <a:p>
                      <a:pPr marL="0" marR="0" algn="ctr">
                        <a:spcBef>
                          <a:spcPts val="0"/>
                        </a:spcBef>
                        <a:spcAft>
                          <a:spcPts val="0"/>
                        </a:spcAft>
                      </a:pPr>
                      <a:r>
                        <a:rPr lang="en-US" sz="1800">
                          <a:effectLst/>
                          <a:latin typeface="Franklin Gothic Book" panose="020B0503020102020204" pitchFamily="34" charset="0"/>
                        </a:rPr>
                        <a:t>7 months but less than 8 months</a:t>
                      </a:r>
                      <a:endParaRPr lang="en-PH" sz="2000">
                        <a:solidFill>
                          <a:srgbClr val="000000"/>
                        </a:solidFill>
                        <a:effectLst/>
                        <a:latin typeface="Franklin Gothic Book" panose="020B0503020102020204" pitchFamily="34" charset="0"/>
                        <a:ea typeface="Arial" panose="020B0604020202020204" pitchFamily="34" charset="0"/>
                      </a:endParaRPr>
                    </a:p>
                  </a:txBody>
                  <a:tcPr marL="68580" marR="68580" marT="0" marB="0"/>
                </a:tc>
                <a:tc>
                  <a:txBody>
                    <a:bodyPr/>
                    <a:lstStyle/>
                    <a:p>
                      <a:pPr marL="0" marR="0" algn="ctr">
                        <a:spcBef>
                          <a:spcPts val="0"/>
                        </a:spcBef>
                        <a:spcAft>
                          <a:spcPts val="0"/>
                        </a:spcAft>
                      </a:pPr>
                      <a:r>
                        <a:rPr lang="en-US" sz="1800">
                          <a:effectLst/>
                          <a:latin typeface="Franklin Gothic Book" panose="020B0503020102020204" pitchFamily="34" charset="0"/>
                        </a:rPr>
                        <a:t>80%</a:t>
                      </a:r>
                      <a:endParaRPr lang="en-PH" sz="2000">
                        <a:solidFill>
                          <a:srgbClr val="000000"/>
                        </a:solidFill>
                        <a:effectLst/>
                        <a:latin typeface="Franklin Gothic Book" panose="020B0503020102020204" pitchFamily="34" charset="0"/>
                        <a:ea typeface="Arial" panose="020B0604020202020204" pitchFamily="34" charset="0"/>
                      </a:endParaRPr>
                    </a:p>
                  </a:txBody>
                  <a:tcPr marL="68580" marR="68580" marT="0" marB="0"/>
                </a:tc>
                <a:extLst>
                  <a:ext uri="{0D108BD9-81ED-4DB2-BD59-A6C34878D82A}">
                    <a16:rowId xmlns:a16="http://schemas.microsoft.com/office/drawing/2014/main" xmlns="" val="90439952"/>
                  </a:ext>
                </a:extLst>
              </a:tr>
              <a:tr h="276786">
                <a:tc>
                  <a:txBody>
                    <a:bodyPr/>
                    <a:lstStyle/>
                    <a:p>
                      <a:pPr marL="0" marR="0" algn="ctr">
                        <a:spcBef>
                          <a:spcPts val="0"/>
                        </a:spcBef>
                        <a:spcAft>
                          <a:spcPts val="0"/>
                        </a:spcAft>
                      </a:pPr>
                      <a:r>
                        <a:rPr lang="en-US" sz="1800" dirty="0">
                          <a:effectLst/>
                          <a:latin typeface="Franklin Gothic Book" panose="020B0503020102020204" pitchFamily="34" charset="0"/>
                        </a:rPr>
                        <a:t>6 months but less than 7 </a:t>
                      </a:r>
                      <a:r>
                        <a:rPr lang="en-US" sz="1800" dirty="0" smtClean="0">
                          <a:effectLst/>
                          <a:latin typeface="Franklin Gothic Book" panose="020B0503020102020204" pitchFamily="34" charset="0"/>
                        </a:rPr>
                        <a:t>months</a:t>
                      </a:r>
                      <a:endParaRPr lang="en-PH" sz="2000" dirty="0">
                        <a:solidFill>
                          <a:srgbClr val="000000"/>
                        </a:solidFill>
                        <a:effectLst/>
                        <a:latin typeface="Franklin Gothic Book" panose="020B0503020102020204" pitchFamily="34" charset="0"/>
                        <a:ea typeface="Arial" panose="020B0604020202020204" pitchFamily="34" charset="0"/>
                      </a:endParaRPr>
                    </a:p>
                  </a:txBody>
                  <a:tcPr marL="68580" marR="68580" marT="0" marB="0"/>
                </a:tc>
                <a:tc>
                  <a:txBody>
                    <a:bodyPr/>
                    <a:lstStyle/>
                    <a:p>
                      <a:pPr marL="0" marR="0" algn="ctr">
                        <a:spcBef>
                          <a:spcPts val="0"/>
                        </a:spcBef>
                        <a:spcAft>
                          <a:spcPts val="0"/>
                        </a:spcAft>
                      </a:pPr>
                      <a:r>
                        <a:rPr lang="en-US" sz="1800">
                          <a:effectLst/>
                          <a:latin typeface="Franklin Gothic Book" panose="020B0503020102020204" pitchFamily="34" charset="0"/>
                        </a:rPr>
                        <a:t>70%</a:t>
                      </a:r>
                      <a:endParaRPr lang="en-PH" sz="2000">
                        <a:solidFill>
                          <a:srgbClr val="000000"/>
                        </a:solidFill>
                        <a:effectLst/>
                        <a:latin typeface="Franklin Gothic Book" panose="020B0503020102020204" pitchFamily="34" charset="0"/>
                        <a:ea typeface="Arial" panose="020B0604020202020204" pitchFamily="34" charset="0"/>
                      </a:endParaRPr>
                    </a:p>
                  </a:txBody>
                  <a:tcPr marL="68580" marR="68580" marT="0" marB="0"/>
                </a:tc>
                <a:extLst>
                  <a:ext uri="{0D108BD9-81ED-4DB2-BD59-A6C34878D82A}">
                    <a16:rowId xmlns:a16="http://schemas.microsoft.com/office/drawing/2014/main" xmlns="" val="1416687266"/>
                  </a:ext>
                </a:extLst>
              </a:tr>
              <a:tr h="276786">
                <a:tc>
                  <a:txBody>
                    <a:bodyPr/>
                    <a:lstStyle/>
                    <a:p>
                      <a:pPr marL="0" marR="0" algn="ctr">
                        <a:spcBef>
                          <a:spcPts val="0"/>
                        </a:spcBef>
                        <a:spcAft>
                          <a:spcPts val="0"/>
                        </a:spcAft>
                      </a:pPr>
                      <a:r>
                        <a:rPr lang="en-US" sz="1800">
                          <a:effectLst/>
                          <a:latin typeface="Franklin Gothic Book" panose="020B0503020102020204" pitchFamily="34" charset="0"/>
                        </a:rPr>
                        <a:t>5 months but less than 6 months</a:t>
                      </a:r>
                      <a:endParaRPr lang="en-PH" sz="2000">
                        <a:solidFill>
                          <a:srgbClr val="000000"/>
                        </a:solidFill>
                        <a:effectLst/>
                        <a:latin typeface="Franklin Gothic Book" panose="020B0503020102020204" pitchFamily="34" charset="0"/>
                        <a:ea typeface="Arial" panose="020B0604020202020204" pitchFamily="34" charset="0"/>
                      </a:endParaRPr>
                    </a:p>
                  </a:txBody>
                  <a:tcPr marL="68580" marR="68580" marT="0" marB="0"/>
                </a:tc>
                <a:tc>
                  <a:txBody>
                    <a:bodyPr/>
                    <a:lstStyle/>
                    <a:p>
                      <a:pPr marL="0" marR="0" algn="ctr">
                        <a:spcBef>
                          <a:spcPts val="0"/>
                        </a:spcBef>
                        <a:spcAft>
                          <a:spcPts val="0"/>
                        </a:spcAft>
                      </a:pPr>
                      <a:r>
                        <a:rPr lang="en-US" sz="1800">
                          <a:effectLst/>
                          <a:latin typeface="Franklin Gothic Book" panose="020B0503020102020204" pitchFamily="34" charset="0"/>
                        </a:rPr>
                        <a:t>60%</a:t>
                      </a:r>
                      <a:endParaRPr lang="en-PH" sz="2000">
                        <a:solidFill>
                          <a:srgbClr val="000000"/>
                        </a:solidFill>
                        <a:effectLst/>
                        <a:latin typeface="Franklin Gothic Book" panose="020B0503020102020204" pitchFamily="34" charset="0"/>
                        <a:ea typeface="Arial" panose="020B0604020202020204" pitchFamily="34" charset="0"/>
                      </a:endParaRPr>
                    </a:p>
                  </a:txBody>
                  <a:tcPr marL="68580" marR="68580" marT="0" marB="0"/>
                </a:tc>
                <a:extLst>
                  <a:ext uri="{0D108BD9-81ED-4DB2-BD59-A6C34878D82A}">
                    <a16:rowId xmlns:a16="http://schemas.microsoft.com/office/drawing/2014/main" xmlns="" val="3041311898"/>
                  </a:ext>
                </a:extLst>
              </a:tr>
              <a:tr h="276786">
                <a:tc>
                  <a:txBody>
                    <a:bodyPr/>
                    <a:lstStyle/>
                    <a:p>
                      <a:pPr marL="0" marR="0" algn="ctr">
                        <a:spcBef>
                          <a:spcPts val="0"/>
                        </a:spcBef>
                        <a:spcAft>
                          <a:spcPts val="0"/>
                        </a:spcAft>
                      </a:pPr>
                      <a:r>
                        <a:rPr lang="en-US" sz="1800">
                          <a:effectLst/>
                          <a:latin typeface="Franklin Gothic Book" panose="020B0503020102020204" pitchFamily="34" charset="0"/>
                        </a:rPr>
                        <a:t>4 months but less than 5 months</a:t>
                      </a:r>
                      <a:endParaRPr lang="en-PH" sz="2000">
                        <a:solidFill>
                          <a:srgbClr val="000000"/>
                        </a:solidFill>
                        <a:effectLst/>
                        <a:latin typeface="Franklin Gothic Book" panose="020B0503020102020204" pitchFamily="34" charset="0"/>
                        <a:ea typeface="Arial" panose="020B0604020202020204" pitchFamily="34" charset="0"/>
                      </a:endParaRPr>
                    </a:p>
                  </a:txBody>
                  <a:tcPr marL="68580" marR="68580" marT="0" marB="0"/>
                </a:tc>
                <a:tc>
                  <a:txBody>
                    <a:bodyPr/>
                    <a:lstStyle/>
                    <a:p>
                      <a:pPr marL="0" marR="0" algn="ctr">
                        <a:spcBef>
                          <a:spcPts val="0"/>
                        </a:spcBef>
                        <a:spcAft>
                          <a:spcPts val="0"/>
                        </a:spcAft>
                      </a:pPr>
                      <a:r>
                        <a:rPr lang="en-US" sz="1800">
                          <a:effectLst/>
                          <a:latin typeface="Franklin Gothic Book" panose="020B0503020102020204" pitchFamily="34" charset="0"/>
                        </a:rPr>
                        <a:t>50%</a:t>
                      </a:r>
                      <a:endParaRPr lang="en-PH" sz="2000">
                        <a:solidFill>
                          <a:srgbClr val="000000"/>
                        </a:solidFill>
                        <a:effectLst/>
                        <a:latin typeface="Franklin Gothic Book" panose="020B0503020102020204" pitchFamily="34" charset="0"/>
                        <a:ea typeface="Arial" panose="020B0604020202020204" pitchFamily="34" charset="0"/>
                      </a:endParaRPr>
                    </a:p>
                  </a:txBody>
                  <a:tcPr marL="68580" marR="68580" marT="0" marB="0"/>
                </a:tc>
                <a:extLst>
                  <a:ext uri="{0D108BD9-81ED-4DB2-BD59-A6C34878D82A}">
                    <a16:rowId xmlns:a16="http://schemas.microsoft.com/office/drawing/2014/main" xmlns="" val="1692382157"/>
                  </a:ext>
                </a:extLst>
              </a:tr>
              <a:tr h="276786">
                <a:tc>
                  <a:txBody>
                    <a:bodyPr/>
                    <a:lstStyle/>
                    <a:p>
                      <a:pPr marL="0" marR="0" algn="ctr">
                        <a:spcBef>
                          <a:spcPts val="0"/>
                        </a:spcBef>
                        <a:spcAft>
                          <a:spcPts val="0"/>
                        </a:spcAft>
                      </a:pPr>
                      <a:r>
                        <a:rPr lang="en-US" sz="1800">
                          <a:effectLst/>
                          <a:latin typeface="Franklin Gothic Book" panose="020B0503020102020204" pitchFamily="34" charset="0"/>
                        </a:rPr>
                        <a:t>3 months but less than 4 months</a:t>
                      </a:r>
                      <a:endParaRPr lang="en-PH" sz="2000">
                        <a:solidFill>
                          <a:srgbClr val="000000"/>
                        </a:solidFill>
                        <a:effectLst/>
                        <a:latin typeface="Franklin Gothic Book" panose="020B0503020102020204" pitchFamily="34" charset="0"/>
                        <a:ea typeface="Arial" panose="020B0604020202020204" pitchFamily="34" charset="0"/>
                      </a:endParaRPr>
                    </a:p>
                  </a:txBody>
                  <a:tcPr marL="68580" marR="68580" marT="0" marB="0"/>
                </a:tc>
                <a:tc>
                  <a:txBody>
                    <a:bodyPr/>
                    <a:lstStyle/>
                    <a:p>
                      <a:pPr marL="0" marR="0" algn="ctr">
                        <a:spcBef>
                          <a:spcPts val="0"/>
                        </a:spcBef>
                        <a:spcAft>
                          <a:spcPts val="0"/>
                        </a:spcAft>
                      </a:pPr>
                      <a:r>
                        <a:rPr lang="en-US" sz="1800" dirty="0">
                          <a:effectLst/>
                          <a:latin typeface="Franklin Gothic Book" panose="020B0503020102020204" pitchFamily="34" charset="0"/>
                        </a:rPr>
                        <a:t>40%</a:t>
                      </a:r>
                      <a:endParaRPr lang="en-PH" sz="2000" dirty="0">
                        <a:solidFill>
                          <a:srgbClr val="000000"/>
                        </a:solidFill>
                        <a:effectLst/>
                        <a:latin typeface="Franklin Gothic Book" panose="020B0503020102020204" pitchFamily="34" charset="0"/>
                        <a:ea typeface="Arial" panose="020B0604020202020204" pitchFamily="34" charset="0"/>
                      </a:endParaRPr>
                    </a:p>
                  </a:txBody>
                  <a:tcPr marL="68580" marR="68580" marT="0" marB="0"/>
                </a:tc>
                <a:extLst>
                  <a:ext uri="{0D108BD9-81ED-4DB2-BD59-A6C34878D82A}">
                    <a16:rowId xmlns:a16="http://schemas.microsoft.com/office/drawing/2014/main" xmlns="" val="2006903847"/>
                  </a:ext>
                </a:extLst>
              </a:tr>
            </a:tbl>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20857" y="2667000"/>
            <a:ext cx="6302286" cy="1051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04800" y="1371600"/>
            <a:ext cx="8077200" cy="3261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5461856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xit" presetSubtype="0" fill="hold" nodeType="clickEffect">
                                  <p:stCondLst>
                                    <p:cond delay="0"/>
                                  </p:stCondLst>
                                  <p:childTnLst>
                                    <p:animEffect transition="out" filter="wipe(down)">
                                      <p:cBhvr>
                                        <p:cTn id="36" dur="180" accel="50000">
                                          <p:stCondLst>
                                            <p:cond delay="1820"/>
                                          </p:stCondLst>
                                        </p:cTn>
                                        <p:tgtEl>
                                          <p:spTgt spid="8"/>
                                        </p:tgtEl>
                                      </p:cBhvr>
                                    </p:animEffect>
                                    <p:anim calcmode="lin" valueType="num">
                                      <p:cBhvr>
                                        <p:cTn id="3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3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3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44" dur="26">
                                          <p:stCondLst>
                                            <p:cond delay="620"/>
                                          </p:stCondLst>
                                        </p:cTn>
                                        <p:tgtEl>
                                          <p:spTgt spid="8"/>
                                        </p:tgtEl>
                                      </p:cBhvr>
                                      <p:to x="100000" y="60000"/>
                                    </p:animScale>
                                    <p:animScale>
                                      <p:cBhvr>
                                        <p:cTn id="45" dur="166" decel="50000">
                                          <p:stCondLst>
                                            <p:cond delay="64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set>
                                      <p:cBhvr>
                                        <p:cTn id="52" dur="1" fill="hold">
                                          <p:stCondLst>
                                            <p:cond delay="19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1000"/>
                                        <p:tgtEl>
                                          <p:spTgt spid="4">
                                            <p:txEl>
                                              <p:pRg st="2" end="2"/>
                                            </p:txEl>
                                          </p:spTgt>
                                        </p:tgtEl>
                                      </p:cBhvr>
                                    </p:animEffect>
                                    <p:anim calcmode="lin" valueType="num">
                                      <p:cBhvr>
                                        <p:cTn id="5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down)">
                                      <p:cBhvr>
                                        <p:cTn id="76" dur="580">
                                          <p:stCondLst>
                                            <p:cond delay="0"/>
                                          </p:stCondLst>
                                        </p:cTn>
                                        <p:tgtEl>
                                          <p:spTgt spid="12"/>
                                        </p:tgtEl>
                                      </p:cBhvr>
                                    </p:animEffect>
                                    <p:anim calcmode="lin" valueType="num">
                                      <p:cBhvr>
                                        <p:cTn id="7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2" dur="26">
                                          <p:stCondLst>
                                            <p:cond delay="650"/>
                                          </p:stCondLst>
                                        </p:cTn>
                                        <p:tgtEl>
                                          <p:spTgt spid="12"/>
                                        </p:tgtEl>
                                      </p:cBhvr>
                                      <p:to x="100000" y="60000"/>
                                    </p:animScale>
                                    <p:animScale>
                                      <p:cBhvr>
                                        <p:cTn id="83" dur="166" decel="50000">
                                          <p:stCondLst>
                                            <p:cond delay="676"/>
                                          </p:stCondLst>
                                        </p:cTn>
                                        <p:tgtEl>
                                          <p:spTgt spid="12"/>
                                        </p:tgtEl>
                                      </p:cBhvr>
                                      <p:to x="100000" y="100000"/>
                                    </p:animScale>
                                    <p:animScale>
                                      <p:cBhvr>
                                        <p:cTn id="84" dur="26">
                                          <p:stCondLst>
                                            <p:cond delay="1312"/>
                                          </p:stCondLst>
                                        </p:cTn>
                                        <p:tgtEl>
                                          <p:spTgt spid="12"/>
                                        </p:tgtEl>
                                      </p:cBhvr>
                                      <p:to x="100000" y="80000"/>
                                    </p:animScale>
                                    <p:animScale>
                                      <p:cBhvr>
                                        <p:cTn id="85" dur="166" decel="50000">
                                          <p:stCondLst>
                                            <p:cond delay="1338"/>
                                          </p:stCondLst>
                                        </p:cTn>
                                        <p:tgtEl>
                                          <p:spTgt spid="12"/>
                                        </p:tgtEl>
                                      </p:cBhvr>
                                      <p:to x="100000" y="100000"/>
                                    </p:animScale>
                                    <p:animScale>
                                      <p:cBhvr>
                                        <p:cTn id="86" dur="26">
                                          <p:stCondLst>
                                            <p:cond delay="1642"/>
                                          </p:stCondLst>
                                        </p:cTn>
                                        <p:tgtEl>
                                          <p:spTgt spid="12"/>
                                        </p:tgtEl>
                                      </p:cBhvr>
                                      <p:to x="100000" y="90000"/>
                                    </p:animScale>
                                    <p:animScale>
                                      <p:cBhvr>
                                        <p:cTn id="87" dur="166" decel="50000">
                                          <p:stCondLst>
                                            <p:cond delay="1668"/>
                                          </p:stCondLst>
                                        </p:cTn>
                                        <p:tgtEl>
                                          <p:spTgt spid="12"/>
                                        </p:tgtEl>
                                      </p:cBhvr>
                                      <p:to x="100000" y="100000"/>
                                    </p:animScale>
                                    <p:animScale>
                                      <p:cBhvr>
                                        <p:cTn id="88" dur="26">
                                          <p:stCondLst>
                                            <p:cond delay="1808"/>
                                          </p:stCondLst>
                                        </p:cTn>
                                        <p:tgtEl>
                                          <p:spTgt spid="12"/>
                                        </p:tgtEl>
                                      </p:cBhvr>
                                      <p:to x="100000" y="95000"/>
                                    </p:animScale>
                                    <p:animScale>
                                      <p:cBhvr>
                                        <p:cTn id="8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E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pEd Font theme">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1233</TotalTime>
  <Words>3518</Words>
  <Application>Microsoft Office PowerPoint</Application>
  <PresentationFormat>On-screen Show (4:3)</PresentationFormat>
  <Paragraphs>606</Paragraphs>
  <Slides>52</Slides>
  <Notes>19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DepEd Theme</vt:lpstr>
      <vt:lpstr>2016 PERFORMANCE-BASED BONUS GUIDELINES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DepEd PowerPoint Presentation Template</dc:title>
  <dc:creator>Department of Education</dc:creator>
  <cp:lastModifiedBy>DepED Planning</cp:lastModifiedBy>
  <cp:revision>102</cp:revision>
  <dcterms:created xsi:type="dcterms:W3CDTF">2014-04-15T01:40:39Z</dcterms:created>
  <dcterms:modified xsi:type="dcterms:W3CDTF">2017-11-16T00:33:49Z</dcterms:modified>
</cp:coreProperties>
</file>